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429" r:id="rId2"/>
    <p:sldId id="317" r:id="rId3"/>
    <p:sldId id="2147046988" r:id="rId4"/>
    <p:sldId id="276" r:id="rId5"/>
    <p:sldId id="277" r:id="rId6"/>
    <p:sldId id="283" r:id="rId7"/>
    <p:sldId id="284" r:id="rId8"/>
    <p:sldId id="2147046986" r:id="rId9"/>
    <p:sldId id="2147046995" r:id="rId10"/>
    <p:sldId id="2147046996" r:id="rId11"/>
    <p:sldId id="2146849328" r:id="rId12"/>
    <p:sldId id="2147047003" r:id="rId13"/>
    <p:sldId id="2147046990" r:id="rId14"/>
    <p:sldId id="418" r:id="rId15"/>
    <p:sldId id="2147047009" r:id="rId16"/>
    <p:sldId id="2147047010" r:id="rId17"/>
    <p:sldId id="2147047004" r:id="rId18"/>
    <p:sldId id="2147047011" r:id="rId19"/>
    <p:sldId id="2147047005" r:id="rId20"/>
    <p:sldId id="2147047012" r:id="rId21"/>
    <p:sldId id="2147047017" r:id="rId22"/>
    <p:sldId id="2147047006" r:id="rId23"/>
    <p:sldId id="2147047007" r:id="rId24"/>
    <p:sldId id="2147047019" r:id="rId25"/>
    <p:sldId id="2147047013" r:id="rId26"/>
    <p:sldId id="2147046991" r:id="rId27"/>
    <p:sldId id="2147047000" r:id="rId28"/>
    <p:sldId id="2147047015" r:id="rId29"/>
    <p:sldId id="311" r:id="rId30"/>
    <p:sldId id="413" r:id="rId31"/>
    <p:sldId id="2147046999" r:id="rId32"/>
    <p:sldId id="2147047001" r:id="rId33"/>
    <p:sldId id="2147046998" r:id="rId34"/>
    <p:sldId id="267" r:id="rId35"/>
    <p:sldId id="2147047014" r:id="rId36"/>
    <p:sldId id="2147047016" r:id="rId37"/>
    <p:sldId id="426" r:id="rId38"/>
    <p:sldId id="428"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178"/>
    <p:restoredTop sz="96296"/>
  </p:normalViewPr>
  <p:slideViewPr>
    <p:cSldViewPr snapToGrid="0">
      <p:cViewPr varScale="1">
        <p:scale>
          <a:sx n="98" d="100"/>
          <a:sy n="98" d="100"/>
        </p:scale>
        <p:origin x="200" y="720"/>
      </p:cViewPr>
      <p:guideLst/>
    </p:cSldViewPr>
  </p:slideViewPr>
  <p:outlineViewPr>
    <p:cViewPr>
      <p:scale>
        <a:sx n="33" d="100"/>
        <a:sy n="33" d="100"/>
      </p:scale>
      <p:origin x="0" y="-5952"/>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4836F-14BF-DC4E-BB4B-06FD335E42B2}" type="datetimeFigureOut">
              <a:rPr lang="en-BR" smtClean="0"/>
              <a:t>01/12/23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7E05E-5D30-B44A-820C-B5B1C0F0457E}" type="slidenum">
              <a:rPr lang="en-BR" smtClean="0"/>
              <a:t>‹#›</a:t>
            </a:fld>
            <a:endParaRPr lang="en-BR"/>
          </a:p>
        </p:txBody>
      </p:sp>
    </p:spTree>
    <p:extLst>
      <p:ext uri="{BB962C8B-B14F-4D97-AF65-F5344CB8AC3E}">
        <p14:creationId xmlns:p14="http://schemas.microsoft.com/office/powerpoint/2010/main" val="325148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5cedaa92b_0_8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245cedaa92b_0_8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3465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8322"/>
          </a:xfrm>
        </p:spPr>
        <p:txBody>
          <a:bodyPr>
            <a:normAutofit/>
          </a:bodyPr>
          <a:lstStyle>
            <a:lvl1pPr>
              <a:defRPr sz="4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838200" y="1407560"/>
            <a:ext cx="10515600" cy="4769403"/>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838200" y="-1458119"/>
            <a:ext cx="10515600" cy="1325563"/>
          </a:xfrm>
        </p:spPr>
        <p:txBody>
          <a:bodyPr anchor="b"/>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12/1/23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uild.fhir.org/ig/HL7/fhir-ips/ipsStructure.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hyperlink" Target="https://ips-brasil.web.app/"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ips-brasil.web.app/"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hyperlink" Target="https://portal-obm.saude.gov.br/panel/main" TargetMode="Externa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hyperlink" Target="https://international-patient-summary.net/implementations-across-the-globe/" TargetMode="Externa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dhp.health/"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5D9F-6DC2-DA6A-0F00-BFC4A734D414}"/>
              </a:ext>
            </a:extLst>
          </p:cNvPr>
          <p:cNvSpPr>
            <a:spLocks noGrp="1"/>
          </p:cNvSpPr>
          <p:nvPr>
            <p:ph type="ctrTitle"/>
          </p:nvPr>
        </p:nvSpPr>
        <p:spPr>
          <a:xfrm>
            <a:off x="697021" y="337625"/>
            <a:ext cx="10574215" cy="2387600"/>
          </a:xfrm>
        </p:spPr>
        <p:txBody>
          <a:bodyPr>
            <a:normAutofit fontScale="90000"/>
          </a:bodyPr>
          <a:lstStyle/>
          <a:p>
            <a:br>
              <a:rPr lang="en-BR" sz="6000" dirty="0">
                <a:solidFill>
                  <a:schemeClr val="tx1">
                    <a:lumMod val="75000"/>
                    <a:lumOff val="25000"/>
                  </a:schemeClr>
                </a:solidFill>
              </a:rPr>
            </a:br>
            <a:br>
              <a:rPr lang="en-BR" sz="6000" dirty="0">
                <a:solidFill>
                  <a:schemeClr val="tx1">
                    <a:lumMod val="75000"/>
                    <a:lumOff val="25000"/>
                  </a:schemeClr>
                </a:solidFill>
              </a:rPr>
            </a:br>
            <a:r>
              <a:rPr lang="en-BR" sz="6000" dirty="0">
                <a:solidFill>
                  <a:schemeClr val="tx1">
                    <a:lumMod val="75000"/>
                    <a:lumOff val="25000"/>
                  </a:schemeClr>
                </a:solidFill>
              </a:rPr>
              <a:t>IPS – Brasil</a:t>
            </a:r>
            <a:br>
              <a:rPr lang="en-BR" sz="6000" dirty="0">
                <a:solidFill>
                  <a:schemeClr val="tx1">
                    <a:lumMod val="75000"/>
                    <a:lumOff val="25000"/>
                  </a:schemeClr>
                </a:solidFill>
              </a:rPr>
            </a:br>
            <a:r>
              <a:rPr lang="en-BR" sz="6000" dirty="0">
                <a:solidFill>
                  <a:schemeClr val="tx1">
                    <a:lumMod val="75000"/>
                    <a:lumOff val="25000"/>
                  </a:schemeClr>
                </a:solidFill>
              </a:rPr>
              <a:t>Sumário Internacional do Paciente </a:t>
            </a:r>
            <a:br>
              <a:rPr lang="en-BR" sz="6000" dirty="0">
                <a:solidFill>
                  <a:schemeClr val="tx1">
                    <a:lumMod val="75000"/>
                    <a:lumOff val="25000"/>
                  </a:schemeClr>
                </a:solidFill>
              </a:rPr>
            </a:br>
            <a:r>
              <a:rPr lang="en-BR" sz="6000" dirty="0">
                <a:solidFill>
                  <a:schemeClr val="tx1">
                    <a:lumMod val="75000"/>
                    <a:lumOff val="25000"/>
                  </a:schemeClr>
                </a:solidFill>
              </a:rPr>
              <a:t>(International Patient Summary)</a:t>
            </a:r>
            <a:endParaRPr lang="en-BR" dirty="0">
              <a:solidFill>
                <a:schemeClr val="tx1">
                  <a:lumMod val="75000"/>
                  <a:lumOff val="25000"/>
                </a:schemeClr>
              </a:solidFill>
            </a:endParaRPr>
          </a:p>
        </p:txBody>
      </p:sp>
      <p:sp>
        <p:nvSpPr>
          <p:cNvPr id="3" name="Subtitle 2">
            <a:extLst>
              <a:ext uri="{FF2B5EF4-FFF2-40B4-BE49-F238E27FC236}">
                <a16:creationId xmlns:a16="http://schemas.microsoft.com/office/drawing/2014/main" id="{85096A88-4D94-3347-06AD-DD955DF31334}"/>
              </a:ext>
            </a:extLst>
          </p:cNvPr>
          <p:cNvSpPr>
            <a:spLocks noGrp="1"/>
          </p:cNvSpPr>
          <p:nvPr>
            <p:ph type="subTitle" idx="1"/>
          </p:nvPr>
        </p:nvSpPr>
        <p:spPr>
          <a:xfrm>
            <a:off x="1167618" y="2906988"/>
            <a:ext cx="9856763" cy="2215662"/>
          </a:xfrm>
        </p:spPr>
        <p:txBody>
          <a:bodyPr>
            <a:normAutofit fontScale="70000" lnSpcReduction="20000"/>
          </a:bodyPr>
          <a:lstStyle/>
          <a:p>
            <a:r>
              <a:rPr lang="en-US" sz="3300" dirty="0" err="1">
                <a:latin typeface="Calibri" panose="020F0502020204030204" pitchFamily="34" charset="0"/>
              </a:rPr>
              <a:t>Projeto</a:t>
            </a:r>
            <a:r>
              <a:rPr lang="en-US" sz="3300" dirty="0">
                <a:latin typeface="Calibri" panose="020F0502020204030204" pitchFamily="34" charset="0"/>
              </a:rPr>
              <a:t> PROADI NUP </a:t>
            </a:r>
            <a:r>
              <a:rPr lang="pt-BR" sz="3300" dirty="0">
                <a:effectLst/>
                <a:latin typeface="Calibri" panose="020F0502020204030204" pitchFamily="34" charset="0"/>
                <a:ea typeface="Calibri" panose="020F0502020204030204" pitchFamily="34" charset="0"/>
                <a:cs typeface="Arial" panose="020B0604020202020204" pitchFamily="34" charset="0"/>
              </a:rPr>
              <a:t>25000.087254/2022-79</a:t>
            </a:r>
            <a:r>
              <a:rPr lang="en-BR" sz="3800" dirty="0">
                <a:effectLst/>
              </a:rPr>
              <a:t> </a:t>
            </a:r>
          </a:p>
          <a:p>
            <a:r>
              <a:rPr lang="en-BR" sz="3600" dirty="0">
                <a:latin typeface="Calibri" panose="020F0502020204030204" pitchFamily="34" charset="0"/>
              </a:rPr>
              <a:t>Portfólio Digital – Diretoria de Compromisso Social Hospital Sírio Libanês </a:t>
            </a:r>
          </a:p>
          <a:p>
            <a:endParaRPr lang="en-BR" sz="3600" dirty="0">
              <a:latin typeface="Calibri" panose="020F0502020204030204" pitchFamily="34" charset="0"/>
            </a:endParaRPr>
          </a:p>
          <a:p>
            <a:r>
              <a:rPr lang="en-BR" sz="3600" dirty="0">
                <a:latin typeface="Calibri" panose="020F0502020204030204" pitchFamily="34" charset="0"/>
              </a:rPr>
              <a:t>Apresentação Reunião Ponto de Controle com CGSIIS </a:t>
            </a:r>
          </a:p>
          <a:p>
            <a:r>
              <a:rPr lang="en-BR" sz="3600" dirty="0">
                <a:latin typeface="Calibri" panose="020F0502020204030204" pitchFamily="34" charset="0"/>
              </a:rPr>
              <a:t>01 dezembro de 2023</a:t>
            </a:r>
          </a:p>
          <a:p>
            <a:endParaRPr lang="en-US" sz="3600" dirty="0">
              <a:effectLst/>
              <a:latin typeface="Calibri" panose="020F0502020204030204" pitchFamily="34" charset="0"/>
            </a:endParaRPr>
          </a:p>
          <a:p>
            <a:endParaRPr lang="en-US" sz="2400" b="1" dirty="0">
              <a:effectLst/>
              <a:latin typeface="Calibri" panose="020F0502020204030204" pitchFamily="34" charset="0"/>
            </a:endParaRPr>
          </a:p>
          <a:p>
            <a:endParaRPr lang="en-BR" dirty="0"/>
          </a:p>
        </p:txBody>
      </p:sp>
    </p:spTree>
    <p:extLst>
      <p:ext uri="{BB962C8B-B14F-4D97-AF65-F5344CB8AC3E}">
        <p14:creationId xmlns:p14="http://schemas.microsoft.com/office/powerpoint/2010/main" val="3411417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p:txBody>
          <a:bodyPr/>
          <a:lstStyle/>
          <a:p>
            <a:r>
              <a:rPr lang="en-BR" dirty="0"/>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p:txBody>
          <a:bodyPr/>
          <a:lstStyle/>
          <a:p>
            <a:r>
              <a:rPr lang="en-BR" dirty="0"/>
              <a:t>O IPS NÃO É um registro de atendimento,</a:t>
            </a:r>
          </a:p>
          <a:p>
            <a:r>
              <a:rPr lang="en-US" dirty="0"/>
              <a:t>O</a:t>
            </a:r>
            <a:r>
              <a:rPr lang="en-BR" dirty="0"/>
              <a:t> IPS é um sumário de vários atendimentos (ambulatoriais, internação, emergência)  com DADOS CLÍNICOS relevantes para a continuidade do cuidado</a:t>
            </a:r>
          </a:p>
          <a:p>
            <a:r>
              <a:rPr lang="en-BR" dirty="0"/>
              <a:t>Para que se evolua no modelo do IPS é necessário que existam terminologias CLÍNICAS para representar:</a:t>
            </a:r>
          </a:p>
          <a:p>
            <a:pPr lvl="1"/>
            <a:r>
              <a:rPr lang="en-BR" dirty="0"/>
              <a:t>Procedimentos</a:t>
            </a:r>
          </a:p>
          <a:p>
            <a:pPr lvl="1"/>
            <a:r>
              <a:rPr lang="en-BR" dirty="0"/>
              <a:t>Exames (exemplo COVID que já utiliza LOINC)</a:t>
            </a:r>
          </a:p>
          <a:p>
            <a:pPr lvl="1"/>
            <a:r>
              <a:rPr lang="en-BR" dirty="0"/>
              <a:t>Medicamentos -&gt; OBM </a:t>
            </a:r>
          </a:p>
        </p:txBody>
      </p:sp>
    </p:spTree>
    <p:extLst>
      <p:ext uri="{BB962C8B-B14F-4D97-AF65-F5344CB8AC3E}">
        <p14:creationId xmlns:p14="http://schemas.microsoft.com/office/powerpoint/2010/main" val="3743377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p:txBody>
          <a:bodyPr/>
          <a:lstStyle/>
          <a:p>
            <a:r>
              <a:rPr lang="en-BR" dirty="0"/>
              <a:t>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53915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p:txBody>
          <a:bodyPr/>
          <a:lstStyle/>
          <a:p>
            <a:r>
              <a:rPr lang="en-BR" dirty="0"/>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342900" lvl="0" indent="-34290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86837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p:txBody>
          <a:bodyPr/>
          <a:lstStyle/>
          <a:p>
            <a:r>
              <a:rPr lang="en-BR" dirty="0"/>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dicionários</a:t>
            </a:r>
            <a:r>
              <a:rPr lang="en-US" b="1" dirty="0"/>
              <a:t> </a:t>
            </a:r>
            <a:r>
              <a:rPr lang="en-US" b="1" dirty="0" err="1"/>
              <a:t>adotados</a:t>
            </a:r>
            <a:r>
              <a:rPr lang="en-US" b="1" dirty="0"/>
              <a:t> </a:t>
            </a:r>
            <a:r>
              <a:rPr lang="en-US" b="1" dirty="0" err="1"/>
              <a:t>na</a:t>
            </a:r>
            <a:r>
              <a:rPr lang="en-US" b="1" dirty="0"/>
              <a:t> RNDS </a:t>
            </a:r>
            <a:r>
              <a:rPr lang="en-US" dirty="0" err="1"/>
              <a:t>brasileira</a:t>
            </a:r>
            <a:r>
              <a:rPr lang="en-US" dirty="0"/>
              <a:t> para as </a:t>
            </a:r>
            <a:r>
              <a:rPr lang="en-US" dirty="0" err="1"/>
              <a:t>seções</a:t>
            </a:r>
            <a:r>
              <a:rPr lang="en-US" dirty="0"/>
              <a:t> de </a:t>
            </a:r>
            <a:r>
              <a:rPr lang="en-US" dirty="0" err="1"/>
              <a:t>Imunização</a:t>
            </a:r>
            <a:r>
              <a:rPr lang="en-US" dirty="0"/>
              <a:t>, </a:t>
            </a:r>
            <a:r>
              <a:rPr lang="en-US" dirty="0" err="1"/>
              <a:t>Exames</a:t>
            </a:r>
            <a:r>
              <a:rPr lang="en-US" dirty="0"/>
              <a:t>, </a:t>
            </a:r>
            <a:r>
              <a:rPr lang="en-US" dirty="0" err="1"/>
              <a:t>Alergias-Reações</a:t>
            </a:r>
            <a:r>
              <a:rPr lang="en-US" dirty="0"/>
              <a:t> </a:t>
            </a:r>
            <a:r>
              <a:rPr lang="en-US" dirty="0" err="1"/>
              <a:t>Adversas</a:t>
            </a:r>
            <a:r>
              <a:rPr lang="en-US" dirty="0"/>
              <a:t>, </a:t>
            </a:r>
            <a:r>
              <a:rPr lang="en-US" dirty="0" err="1"/>
              <a:t>Medicamentos</a:t>
            </a:r>
            <a:r>
              <a:rPr lang="en-US" dirty="0"/>
              <a:t>, </a:t>
            </a:r>
            <a:r>
              <a:rPr lang="en-US" dirty="0" err="1"/>
              <a:t>Condições</a:t>
            </a:r>
            <a:r>
              <a:rPr lang="en-US" dirty="0"/>
              <a:t> </a:t>
            </a:r>
          </a:p>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CodeSystems</a:t>
            </a:r>
            <a:r>
              <a:rPr lang="en-US" b="1" dirty="0"/>
              <a:t> e </a:t>
            </a:r>
            <a:r>
              <a:rPr lang="en-US" b="1" dirty="0" err="1"/>
              <a:t>ValueSets</a:t>
            </a:r>
            <a:r>
              <a:rPr lang="en-US" b="1" dirty="0"/>
              <a:t> </a:t>
            </a:r>
            <a:r>
              <a:rPr lang="en-US" b="1" dirty="0" err="1"/>
              <a:t>indicados</a:t>
            </a:r>
            <a:r>
              <a:rPr lang="en-US" b="1" dirty="0"/>
              <a:t> no </a:t>
            </a:r>
            <a:r>
              <a:rPr lang="en-US" b="1" dirty="0" err="1"/>
              <a:t>Guia</a:t>
            </a:r>
            <a:r>
              <a:rPr lang="en-US" b="1" dirty="0"/>
              <a:t> de </a:t>
            </a:r>
            <a:r>
              <a:rPr lang="en-US" b="1" dirty="0" err="1"/>
              <a:t>Implementação</a:t>
            </a:r>
            <a:r>
              <a:rPr lang="en-US" b="1" dirty="0"/>
              <a:t> do IPS (IG) </a:t>
            </a:r>
            <a:r>
              <a:rPr lang="en-US" dirty="0">
                <a:hlinkClick r:id="rId2"/>
              </a:rPr>
              <a:t>https://</a:t>
            </a:r>
            <a:r>
              <a:rPr lang="en-US" dirty="0" err="1">
                <a:hlinkClick r:id="rId2"/>
              </a:rPr>
              <a:t>build.fhir.org</a:t>
            </a:r>
            <a:r>
              <a:rPr lang="en-US" dirty="0">
                <a:hlinkClick r:id="rId2"/>
              </a:rPr>
              <a:t>/</a:t>
            </a:r>
            <a:r>
              <a:rPr lang="en-US" dirty="0" err="1">
                <a:hlinkClick r:id="rId2"/>
              </a:rPr>
              <a:t>ig</a:t>
            </a:r>
            <a:r>
              <a:rPr lang="en-US" dirty="0">
                <a:hlinkClick r:id="rId2"/>
              </a:rPr>
              <a:t>/HL7/</a:t>
            </a:r>
            <a:r>
              <a:rPr lang="en-US" dirty="0" err="1">
                <a:hlinkClick r:id="rId2"/>
              </a:rPr>
              <a:t>fhir-ips</a:t>
            </a:r>
            <a:r>
              <a:rPr lang="en-US" dirty="0">
                <a:hlinkClick r:id="rId2"/>
              </a:rPr>
              <a:t>/</a:t>
            </a:r>
            <a:r>
              <a:rPr lang="en-US" dirty="0" err="1">
                <a:hlinkClick r:id="rId2"/>
              </a:rPr>
              <a:t>ipsStructure.html</a:t>
            </a:r>
            <a:endParaRPr lang="en-US" dirty="0"/>
          </a:p>
          <a:p>
            <a:pPr marL="514350" indent="-514350">
              <a:buFont typeface="+mj-lt"/>
              <a:buAutoNum type="arabicPeriod"/>
            </a:pPr>
            <a:r>
              <a:rPr lang="en-US" b="1" dirty="0"/>
              <a:t>Carga de </a:t>
            </a:r>
            <a:r>
              <a:rPr lang="en-US" b="1" dirty="0" err="1"/>
              <a:t>todos</a:t>
            </a:r>
            <a:r>
              <a:rPr lang="en-US" b="1" dirty="0"/>
              <a:t> </a:t>
            </a:r>
            <a:r>
              <a:rPr lang="en-US" b="1" dirty="0" err="1"/>
              <a:t>esses</a:t>
            </a:r>
            <a:r>
              <a:rPr lang="en-US" b="1" dirty="0"/>
              <a:t> </a:t>
            </a:r>
            <a:r>
              <a:rPr lang="en-US" b="1" dirty="0" err="1"/>
              <a:t>dicionários</a:t>
            </a:r>
            <a:r>
              <a:rPr lang="en-US" b="1" dirty="0"/>
              <a:t> </a:t>
            </a:r>
            <a:r>
              <a:rPr lang="en-US" b="1" dirty="0" err="1"/>
              <a:t>em</a:t>
            </a:r>
            <a:r>
              <a:rPr lang="en-US" b="1" dirty="0"/>
              <a:t> um </a:t>
            </a:r>
            <a:r>
              <a:rPr lang="en-US" b="1" dirty="0" err="1"/>
              <a:t>serviço</a:t>
            </a:r>
            <a:r>
              <a:rPr lang="en-US" b="1" dirty="0"/>
              <a:t> de </a:t>
            </a:r>
            <a:r>
              <a:rPr lang="en-US" b="1" dirty="0" err="1"/>
              <a:t>terminologia</a:t>
            </a:r>
            <a:r>
              <a:rPr lang="en-US" b="1" dirty="0"/>
              <a:t> </a:t>
            </a:r>
            <a:r>
              <a:rPr lang="en-US" dirty="0" err="1"/>
              <a:t>compatível</a:t>
            </a:r>
            <a:r>
              <a:rPr lang="en-US" dirty="0"/>
              <a:t> com o </a:t>
            </a:r>
            <a:r>
              <a:rPr lang="en-US" dirty="0" err="1"/>
              <a:t>perfil</a:t>
            </a:r>
            <a:r>
              <a:rPr lang="en-US" dirty="0"/>
              <a:t> SVCM IHE e com o </a:t>
            </a:r>
            <a:r>
              <a:rPr lang="en-US" dirty="0" err="1"/>
              <a:t>padrão</a:t>
            </a:r>
            <a:r>
              <a:rPr lang="en-US" dirty="0"/>
              <a:t> Common Terminology Service 2  sob as </a:t>
            </a:r>
            <a:r>
              <a:rPr lang="en-US" dirty="0" err="1"/>
              <a:t>diferentes</a:t>
            </a:r>
            <a:r>
              <a:rPr lang="en-US" dirty="0"/>
              <a:t> </a:t>
            </a:r>
            <a:r>
              <a:rPr lang="en-US" dirty="0" err="1"/>
              <a:t>organizações</a:t>
            </a:r>
            <a:r>
              <a:rPr lang="en-US" dirty="0"/>
              <a:t> que </a:t>
            </a:r>
            <a:r>
              <a:rPr lang="en-US" dirty="0" err="1"/>
              <a:t>devem</a:t>
            </a:r>
            <a:r>
              <a:rPr lang="en-US" dirty="0"/>
              <a:t> </a:t>
            </a:r>
            <a:r>
              <a:rPr lang="en-US" dirty="0" err="1"/>
              <a:t>manter</a:t>
            </a:r>
            <a:r>
              <a:rPr lang="en-US" dirty="0"/>
              <a:t> </a:t>
            </a:r>
            <a:r>
              <a:rPr lang="en-US" dirty="0" err="1"/>
              <a:t>cada</a:t>
            </a:r>
            <a:r>
              <a:rPr lang="en-US" dirty="0"/>
              <a:t> um </a:t>
            </a:r>
            <a:r>
              <a:rPr lang="en-US" dirty="0" err="1"/>
              <a:t>desses</a:t>
            </a:r>
            <a:r>
              <a:rPr lang="en-US" dirty="0"/>
              <a:t> </a:t>
            </a:r>
            <a:r>
              <a:rPr lang="en-US" dirty="0" err="1"/>
              <a:t>dicionários</a:t>
            </a:r>
            <a:endParaRPr lang="en-BR" dirty="0"/>
          </a:p>
        </p:txBody>
      </p:sp>
    </p:spTree>
    <p:extLst>
      <p:ext uri="{BB962C8B-B14F-4D97-AF65-F5344CB8AC3E}">
        <p14:creationId xmlns:p14="http://schemas.microsoft.com/office/powerpoint/2010/main" val="2153530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CDB4C-2C6E-6540-64C7-4EF4C02BCC7A}"/>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3DA53E2F-11F4-95B2-EAE7-483C653C182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790D047C-C7C9-7418-B833-CEAAF81FB328}"/>
              </a:ext>
            </a:extLst>
          </p:cNvPr>
          <p:cNvPicPr>
            <a:picLocks noChangeAspect="1"/>
          </p:cNvPicPr>
          <p:nvPr/>
        </p:nvPicPr>
        <p:blipFill>
          <a:blip r:embed="rId2"/>
          <a:stretch>
            <a:fillRect/>
          </a:stretch>
        </p:blipFill>
        <p:spPr>
          <a:xfrm>
            <a:off x="2209800" y="809287"/>
            <a:ext cx="7772400" cy="5902990"/>
          </a:xfrm>
          <a:prstGeom prst="rect">
            <a:avLst/>
          </a:prstGeom>
        </p:spPr>
      </p:pic>
      <p:sp>
        <p:nvSpPr>
          <p:cNvPr id="6" name="TextBox 5">
            <a:extLst>
              <a:ext uri="{FF2B5EF4-FFF2-40B4-BE49-F238E27FC236}">
                <a16:creationId xmlns:a16="http://schemas.microsoft.com/office/drawing/2014/main" id="{C5FC6F21-4FBA-FFD7-376C-CAB534B9F19F}"/>
              </a:ext>
            </a:extLst>
          </p:cNvPr>
          <p:cNvSpPr txBox="1"/>
          <p:nvPr/>
        </p:nvSpPr>
        <p:spPr>
          <a:xfrm>
            <a:off x="2527107" y="285843"/>
            <a:ext cx="6099242" cy="369332"/>
          </a:xfrm>
          <a:prstGeom prst="rect">
            <a:avLst/>
          </a:prstGeom>
          <a:noFill/>
        </p:spPr>
        <p:txBody>
          <a:bodyPr wrap="square">
            <a:spAutoFit/>
          </a:bodyPr>
          <a:lstStyle/>
          <a:p>
            <a:r>
              <a:rPr lang="en-BR" dirty="0">
                <a:hlinkClick r:id="rId3"/>
              </a:rPr>
              <a:t>https://build.fhir.org/ig/HL7/fhir-ips/ipsStructure.html</a:t>
            </a:r>
            <a:endParaRPr lang="en-BR" dirty="0"/>
          </a:p>
        </p:txBody>
      </p:sp>
    </p:spTree>
    <p:extLst>
      <p:ext uri="{BB962C8B-B14F-4D97-AF65-F5344CB8AC3E}">
        <p14:creationId xmlns:p14="http://schemas.microsoft.com/office/powerpoint/2010/main" val="78419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55604" y="643467"/>
            <a:ext cx="10480792" cy="5571065"/>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2262101" y="1950993"/>
            <a:ext cx="7208756" cy="3521040"/>
          </a:xfrm>
          <a:prstGeom prst="rect">
            <a:avLst/>
          </a:prstGeom>
        </p:spPr>
      </p:pic>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lstStyle/>
          <a:p>
            <a:r>
              <a:rPr lang="en-BR" dirty="0"/>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514350" indent="-514350">
              <a:buFont typeface="+mj-lt"/>
              <a:buAutoNum type="arabicPeriod" startAt="2"/>
            </a:pPr>
            <a:r>
              <a:rPr lang="en-US" dirty="0" err="1"/>
              <a:t>Construção</a:t>
            </a:r>
            <a:r>
              <a:rPr lang="en-US" dirty="0"/>
              <a:t> dos </a:t>
            </a:r>
            <a:r>
              <a:rPr lang="en-US" b="1" dirty="0" err="1"/>
              <a:t>ConceptMaps</a:t>
            </a:r>
            <a:r>
              <a:rPr lang="en-US" dirty="0"/>
              <a:t> que </a:t>
            </a:r>
            <a:r>
              <a:rPr lang="en-US" dirty="0" err="1"/>
              <a:t>expressam</a:t>
            </a:r>
            <a:r>
              <a:rPr lang="en-US" dirty="0"/>
              <a:t> </a:t>
            </a:r>
            <a:r>
              <a:rPr lang="en-US" b="1" dirty="0"/>
              <a:t>o </a:t>
            </a:r>
            <a:r>
              <a:rPr lang="en-US" b="1" dirty="0" err="1"/>
              <a:t>mapeamento</a:t>
            </a:r>
            <a:r>
              <a:rPr lang="en-US" b="1" dirty="0"/>
              <a:t> dos </a:t>
            </a:r>
            <a:r>
              <a:rPr lang="en-US" b="1" dirty="0" err="1"/>
              <a:t>dicionários</a:t>
            </a:r>
            <a:r>
              <a:rPr lang="en-US" b="1" dirty="0"/>
              <a:t> </a:t>
            </a:r>
            <a:r>
              <a:rPr lang="en-US" b="1" dirty="0" err="1"/>
              <a:t>brasileiros</a:t>
            </a:r>
            <a:r>
              <a:rPr lang="en-US" b="1" dirty="0"/>
              <a:t> para as </a:t>
            </a:r>
            <a:r>
              <a:rPr lang="en-US" b="1" dirty="0" err="1"/>
              <a:t>terminologias</a:t>
            </a:r>
            <a:r>
              <a:rPr lang="en-US" b="1" dirty="0"/>
              <a:t> </a:t>
            </a:r>
            <a:r>
              <a:rPr lang="en-US" b="1" dirty="0" err="1"/>
              <a:t>preferidas</a:t>
            </a:r>
            <a:r>
              <a:rPr lang="en-US" b="1" dirty="0"/>
              <a:t> e </a:t>
            </a:r>
            <a:r>
              <a:rPr lang="en-US" b="1" dirty="0" err="1"/>
              <a:t>exigidas</a:t>
            </a:r>
            <a:r>
              <a:rPr lang="en-US" b="1" dirty="0"/>
              <a:t> </a:t>
            </a:r>
            <a:r>
              <a:rPr lang="en-US" b="1" dirty="0" err="1"/>
              <a:t>pelo</a:t>
            </a:r>
            <a:r>
              <a:rPr lang="en-US" b="1" dirty="0"/>
              <a:t> IPS</a:t>
            </a:r>
            <a:r>
              <a:rPr lang="en-US" dirty="0"/>
              <a:t>. </a:t>
            </a:r>
          </a:p>
          <a:p>
            <a:pPr marL="514350" indent="-514350">
              <a:buFont typeface="+mj-lt"/>
              <a:buAutoNum type="arabicPeriod" startAt="2"/>
            </a:pPr>
            <a:r>
              <a:rPr lang="en-US" dirty="0"/>
              <a:t>O </a:t>
            </a:r>
            <a:r>
              <a:rPr lang="en-US" dirty="0" err="1"/>
              <a:t>processo</a:t>
            </a:r>
            <a:r>
              <a:rPr lang="en-US" dirty="0"/>
              <a:t> de </a:t>
            </a:r>
            <a:r>
              <a:rPr lang="en-US" dirty="0" err="1"/>
              <a:t>mapeamento</a:t>
            </a:r>
            <a:r>
              <a:rPr lang="en-US" dirty="0"/>
              <a:t> </a:t>
            </a:r>
            <a:r>
              <a:rPr lang="en-US" dirty="0" err="1"/>
              <a:t>seguiu</a:t>
            </a:r>
            <a:r>
              <a:rPr lang="en-US" dirty="0"/>
              <a:t> a ISO/TR 12300:2014 </a:t>
            </a:r>
            <a:r>
              <a:rPr lang="en-US" dirty="0" err="1"/>
              <a:t>Informática</a:t>
            </a:r>
            <a:r>
              <a:rPr lang="en-US" dirty="0"/>
              <a:t> </a:t>
            </a:r>
            <a:r>
              <a:rPr lang="en-US" dirty="0" err="1"/>
              <a:t>em</a:t>
            </a:r>
            <a:r>
              <a:rPr lang="en-US" dirty="0"/>
              <a:t> </a:t>
            </a:r>
            <a:r>
              <a:rPr lang="en-US" dirty="0" err="1"/>
              <a:t>Saúde</a:t>
            </a:r>
            <a:r>
              <a:rPr lang="en-US" dirty="0"/>
              <a:t> – </a:t>
            </a:r>
            <a:r>
              <a:rPr lang="en-US" dirty="0" err="1"/>
              <a:t>Princípios</a:t>
            </a:r>
            <a:r>
              <a:rPr lang="en-US" dirty="0"/>
              <a:t> de </a:t>
            </a:r>
            <a:r>
              <a:rPr lang="en-US" dirty="0" err="1"/>
              <a:t>mapeamento</a:t>
            </a:r>
            <a:r>
              <a:rPr lang="en-US" dirty="0"/>
              <a:t> entre </a:t>
            </a:r>
            <a:r>
              <a:rPr lang="en-US" dirty="0" err="1"/>
              <a:t>sistemas</a:t>
            </a:r>
            <a:r>
              <a:rPr lang="en-US" dirty="0"/>
              <a:t> </a:t>
            </a:r>
            <a:r>
              <a:rPr lang="en-US" dirty="0" err="1"/>
              <a:t>terminológicos</a:t>
            </a:r>
            <a:r>
              <a:rPr lang="en-US" dirty="0"/>
              <a:t>  </a:t>
            </a:r>
            <a:r>
              <a:rPr lang="en-US" dirty="0" err="1"/>
              <a:t>indicando</a:t>
            </a:r>
            <a:r>
              <a:rPr lang="en-US" dirty="0"/>
              <a:t> a </a:t>
            </a:r>
            <a:r>
              <a:rPr lang="en-US" dirty="0" err="1"/>
              <a:t>cardinalidade</a:t>
            </a:r>
            <a:r>
              <a:rPr lang="en-US" dirty="0"/>
              <a:t> e </a:t>
            </a:r>
            <a:r>
              <a:rPr lang="en-US" dirty="0" err="1"/>
              <a:t>grau</a:t>
            </a:r>
            <a:r>
              <a:rPr lang="en-US" dirty="0"/>
              <a:t> de </a:t>
            </a:r>
            <a:r>
              <a:rPr lang="en-US" dirty="0" err="1"/>
              <a:t>equivalência</a:t>
            </a:r>
            <a:r>
              <a:rPr lang="en-US" dirty="0"/>
              <a:t> </a:t>
            </a:r>
            <a:r>
              <a:rPr lang="en-US" dirty="0" err="1"/>
              <a:t>semântica</a:t>
            </a:r>
            <a:r>
              <a:rPr lang="en-US" dirty="0"/>
              <a:t> entre </a:t>
            </a:r>
            <a:r>
              <a:rPr lang="en-US" dirty="0" err="1"/>
              <a:t>os</a:t>
            </a:r>
            <a:r>
              <a:rPr lang="en-US" dirty="0"/>
              <a:t> </a:t>
            </a:r>
            <a:r>
              <a:rPr lang="en-US" dirty="0" err="1"/>
              <a:t>conceitos</a:t>
            </a:r>
            <a:endParaRPr lang="en-US" dirty="0"/>
          </a:p>
          <a:p>
            <a:pPr marL="514350" indent="-514350">
              <a:buFont typeface="+mj-lt"/>
              <a:buAutoNum type="arabicPeriod" startAt="2"/>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2209800" y="2013538"/>
            <a:ext cx="7772400" cy="4163425"/>
          </a:xfrm>
          <a:prstGeom prst="rect">
            <a:avLst/>
          </a:prstGeom>
        </p:spPr>
      </p:pic>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7AFD-9492-5F64-EBAF-54F69E44700B}"/>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2"/>
          <a:stretch>
            <a:fillRect/>
          </a:stretch>
        </p:blipFill>
        <p:spPr>
          <a:xfrm>
            <a:off x="292134" y="569305"/>
            <a:ext cx="9690066" cy="5270385"/>
          </a:xfrm>
          <a:prstGeom prst="rect">
            <a:avLst/>
          </a:prstGeom>
        </p:spPr>
      </p:pic>
    </p:spTree>
    <p:extLst>
      <p:ext uri="{BB962C8B-B14F-4D97-AF65-F5344CB8AC3E}">
        <p14:creationId xmlns:p14="http://schemas.microsoft.com/office/powerpoint/2010/main" val="2985661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DE2B-D47B-394B-B838-6C9020E9ACA9}"/>
              </a:ext>
            </a:extLst>
          </p:cNvPr>
          <p:cNvSpPr>
            <a:spLocks noGrp="1"/>
          </p:cNvSpPr>
          <p:nvPr>
            <p:ph type="title"/>
          </p:nvPr>
        </p:nvSpPr>
        <p:spPr/>
        <p:txBody>
          <a:bodyPr/>
          <a:lstStyle/>
          <a:p>
            <a:r>
              <a:rPr lang="en-BR" dirty="0"/>
              <a:t>Agenda</a:t>
            </a:r>
          </a:p>
        </p:txBody>
      </p:sp>
      <p:sp>
        <p:nvSpPr>
          <p:cNvPr id="3" name="Content Placeholder 2">
            <a:extLst>
              <a:ext uri="{FF2B5EF4-FFF2-40B4-BE49-F238E27FC236}">
                <a16:creationId xmlns:a16="http://schemas.microsoft.com/office/drawing/2014/main" id="{7C872AF2-6DA2-B547-AC0B-99C45ECEC882}"/>
              </a:ext>
            </a:extLst>
          </p:cNvPr>
          <p:cNvSpPr>
            <a:spLocks noGrp="1"/>
          </p:cNvSpPr>
          <p:nvPr>
            <p:ph idx="1"/>
          </p:nvPr>
        </p:nvSpPr>
        <p:spPr/>
        <p:txBody>
          <a:bodyPr/>
          <a:lstStyle/>
          <a:p>
            <a:r>
              <a:rPr lang="en-BR" dirty="0"/>
              <a:t>Introdução </a:t>
            </a:r>
          </a:p>
          <a:p>
            <a:r>
              <a:rPr lang="en-BR" dirty="0"/>
              <a:t>IPS Brasil – </a:t>
            </a:r>
          </a:p>
          <a:p>
            <a:pPr lvl="1"/>
            <a:r>
              <a:rPr lang="en-BR" dirty="0"/>
              <a:t>Componentes</a:t>
            </a:r>
          </a:p>
          <a:p>
            <a:pPr lvl="1"/>
            <a:r>
              <a:rPr lang="en-BR" dirty="0"/>
              <a:t>Status atual do projeto</a:t>
            </a:r>
          </a:p>
          <a:p>
            <a:r>
              <a:rPr lang="en-BR" dirty="0"/>
              <a:t>Considerações Finais</a:t>
            </a:r>
          </a:p>
          <a:p>
            <a:pPr marL="0" indent="0">
              <a:buNone/>
            </a:pPr>
            <a:endParaRPr lang="en-BR" dirty="0"/>
          </a:p>
          <a:p>
            <a:pPr lvl="1"/>
            <a:endParaRPr lang="en-BR" dirty="0"/>
          </a:p>
          <a:p>
            <a:pPr marL="457200" lvl="1" indent="0">
              <a:buNone/>
            </a:pPr>
            <a:endParaRPr lang="en-BR" dirty="0"/>
          </a:p>
          <a:p>
            <a:endParaRPr lang="en-BR" dirty="0"/>
          </a:p>
        </p:txBody>
      </p:sp>
    </p:spTree>
    <p:extLst>
      <p:ext uri="{BB962C8B-B14F-4D97-AF65-F5344CB8AC3E}">
        <p14:creationId xmlns:p14="http://schemas.microsoft.com/office/powerpoint/2010/main" val="624033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3673-A82A-A9DF-D9D1-2404032AC174}"/>
              </a:ext>
            </a:extLst>
          </p:cNvPr>
          <p:cNvSpPr>
            <a:spLocks noGrp="1"/>
          </p:cNvSpPr>
          <p:nvPr>
            <p:ph type="title"/>
          </p:nvPr>
        </p:nvSpPr>
        <p:spPr/>
        <p:txBody>
          <a:bodyPr/>
          <a:lstStyle/>
          <a:p>
            <a:r>
              <a:rPr lang="en-BR" dirty="0"/>
              <a:t>FASES DA CONSTRUÇÃO DO IPS</a:t>
            </a:r>
          </a:p>
        </p:txBody>
      </p:sp>
      <p:sp>
        <p:nvSpPr>
          <p:cNvPr id="3" name="Content Placeholder 2">
            <a:extLst>
              <a:ext uri="{FF2B5EF4-FFF2-40B4-BE49-F238E27FC236}">
                <a16:creationId xmlns:a16="http://schemas.microsoft.com/office/drawing/2014/main" id="{ABC70B0A-81AC-BC09-3710-616186CFEF12}"/>
              </a:ext>
            </a:extLst>
          </p:cNvPr>
          <p:cNvSpPr>
            <a:spLocks noGrp="1"/>
          </p:cNvSpPr>
          <p:nvPr>
            <p:ph idx="1"/>
          </p:nvPr>
        </p:nvSpPr>
        <p:spPr/>
        <p:txBody>
          <a:bodyPr>
            <a:normAutofit/>
          </a:bodyPr>
          <a:lstStyle/>
          <a:p>
            <a:pPr marL="514350" indent="-514350">
              <a:buFont typeface="+mj-lt"/>
              <a:buAutoNum type="arabicPeriod" startAt="3"/>
            </a:pPr>
            <a:r>
              <a:rPr lang="en-US" dirty="0" err="1"/>
              <a:t>Harmonização</a:t>
            </a:r>
            <a:r>
              <a:rPr lang="en-US" dirty="0"/>
              <a:t> do IPS </a:t>
            </a:r>
            <a:r>
              <a:rPr lang="en-US" dirty="0" err="1"/>
              <a:t>Brasil</a:t>
            </a:r>
            <a:r>
              <a:rPr lang="en-US" dirty="0"/>
              <a:t>. </a:t>
            </a:r>
            <a:r>
              <a:rPr lang="en-US" dirty="0" err="1"/>
              <a:t>Assim</a:t>
            </a:r>
            <a:r>
              <a:rPr lang="en-US" dirty="0"/>
              <a:t>, </a:t>
            </a:r>
            <a:r>
              <a:rPr lang="en-US" dirty="0" err="1"/>
              <a:t>todos</a:t>
            </a:r>
            <a:r>
              <a:rPr lang="en-US" dirty="0"/>
              <a:t> </a:t>
            </a:r>
            <a:r>
              <a:rPr lang="en-US" dirty="0" err="1"/>
              <a:t>os</a:t>
            </a:r>
            <a:r>
              <a:rPr lang="en-US" dirty="0"/>
              <a:t> </a:t>
            </a:r>
            <a:r>
              <a:rPr lang="en-US" dirty="0" err="1"/>
              <a:t>documentos</a:t>
            </a:r>
            <a:r>
              <a:rPr lang="en-US" dirty="0"/>
              <a:t> da RNDS </a:t>
            </a:r>
            <a:r>
              <a:rPr lang="en-US" dirty="0" err="1"/>
              <a:t>foram</a:t>
            </a:r>
            <a:r>
              <a:rPr lang="en-US" dirty="0"/>
              <a:t> </a:t>
            </a:r>
            <a:r>
              <a:rPr lang="en-US" dirty="0" err="1"/>
              <a:t>analisados</a:t>
            </a:r>
            <a:r>
              <a:rPr lang="en-US" dirty="0"/>
              <a:t> e </a:t>
            </a:r>
            <a:r>
              <a:rPr lang="en-US" dirty="0" err="1"/>
              <a:t>harmonizados</a:t>
            </a:r>
            <a:r>
              <a:rPr lang="en-US" dirty="0"/>
              <a:t> com o IPS. </a:t>
            </a:r>
            <a:r>
              <a:rPr lang="en-US" dirty="0" err="1"/>
              <a:t>Todas</a:t>
            </a:r>
            <a:r>
              <a:rPr lang="en-US" dirty="0"/>
              <a:t> as </a:t>
            </a:r>
            <a:r>
              <a:rPr lang="en-US" dirty="0" err="1"/>
              <a:t>seções</a:t>
            </a:r>
            <a:r>
              <a:rPr lang="en-US" dirty="0"/>
              <a:t> </a:t>
            </a:r>
            <a:r>
              <a:rPr lang="en-US" dirty="0" err="1"/>
              <a:t>obrigatórias</a:t>
            </a:r>
            <a:r>
              <a:rPr lang="en-US" dirty="0"/>
              <a:t> do IPS </a:t>
            </a:r>
            <a:r>
              <a:rPr lang="en-US" dirty="0" err="1"/>
              <a:t>foram</a:t>
            </a:r>
            <a:r>
              <a:rPr lang="en-US" dirty="0"/>
              <a:t> </a:t>
            </a:r>
            <a:r>
              <a:rPr lang="en-US" dirty="0" err="1"/>
              <a:t>suportadas</a:t>
            </a:r>
            <a:r>
              <a:rPr lang="en-US" dirty="0"/>
              <a:t>. O IPS IG </a:t>
            </a:r>
            <a:r>
              <a:rPr lang="en-US" dirty="0" err="1"/>
              <a:t>foi</a:t>
            </a:r>
            <a:r>
              <a:rPr lang="en-US" dirty="0"/>
              <a:t> </a:t>
            </a:r>
            <a:r>
              <a:rPr lang="en-US" dirty="0" err="1"/>
              <a:t>rigorosamente</a:t>
            </a:r>
            <a:r>
              <a:rPr lang="en-US" dirty="0"/>
              <a:t> </a:t>
            </a:r>
            <a:r>
              <a:rPr lang="en-US" dirty="0" err="1"/>
              <a:t>seguido</a:t>
            </a:r>
            <a:r>
              <a:rPr lang="en-US" dirty="0"/>
              <a:t> – </a:t>
            </a:r>
            <a:r>
              <a:rPr lang="en-US" dirty="0" err="1"/>
              <a:t>curador</a:t>
            </a:r>
            <a:r>
              <a:rPr lang="en-US" dirty="0"/>
              <a:t> de </a:t>
            </a:r>
            <a:r>
              <a:rPr lang="en-US" dirty="0" err="1"/>
              <a:t>sumários</a:t>
            </a:r>
            <a:endParaRPr lang="en-US" dirty="0"/>
          </a:p>
          <a:p>
            <a:pPr marL="514350" indent="-514350">
              <a:buFont typeface="+mj-lt"/>
              <a:buAutoNum type="arabicPeriod" startAt="3"/>
            </a:pPr>
            <a:r>
              <a:rPr lang="en-US" dirty="0" err="1"/>
              <a:t>Montagem</a:t>
            </a:r>
            <a:r>
              <a:rPr lang="en-US" dirty="0"/>
              <a:t> da </a:t>
            </a:r>
            <a:r>
              <a:rPr lang="en-US" dirty="0" err="1"/>
              <a:t>especificação</a:t>
            </a:r>
            <a:r>
              <a:rPr lang="en-US" dirty="0"/>
              <a:t> IPS </a:t>
            </a:r>
            <a:r>
              <a:rPr lang="en-US" dirty="0" err="1"/>
              <a:t>Brasil</a:t>
            </a:r>
            <a:r>
              <a:rPr lang="en-US" dirty="0"/>
              <a:t>, </a:t>
            </a:r>
            <a:r>
              <a:rPr lang="en-US" dirty="0" err="1"/>
              <a:t>retratando</a:t>
            </a:r>
            <a:r>
              <a:rPr lang="en-US" dirty="0"/>
              <a:t> </a:t>
            </a:r>
            <a:r>
              <a:rPr lang="en-US" dirty="0" err="1"/>
              <a:t>todos</a:t>
            </a:r>
            <a:r>
              <a:rPr lang="en-US" dirty="0"/>
              <a:t> </a:t>
            </a:r>
            <a:r>
              <a:rPr lang="en-US" dirty="0" err="1"/>
              <a:t>os</a:t>
            </a:r>
            <a:r>
              <a:rPr lang="en-US" dirty="0"/>
              <a:t> </a:t>
            </a:r>
            <a:r>
              <a:rPr lang="en-US" dirty="0" err="1"/>
              <a:t>perfis</a:t>
            </a:r>
            <a:r>
              <a:rPr lang="en-US" dirty="0"/>
              <a:t>, </a:t>
            </a:r>
            <a:r>
              <a:rPr lang="en-US" dirty="0" err="1"/>
              <a:t>terminologias</a:t>
            </a:r>
            <a:r>
              <a:rPr lang="en-US" dirty="0"/>
              <a:t> e </a:t>
            </a:r>
            <a:r>
              <a:rPr lang="en-US" dirty="0" err="1"/>
              <a:t>mapeamentos</a:t>
            </a:r>
            <a:r>
              <a:rPr lang="en-US" dirty="0"/>
              <a:t>, </a:t>
            </a:r>
            <a:r>
              <a:rPr lang="en-US" dirty="0" err="1"/>
              <a:t>bem</a:t>
            </a:r>
            <a:r>
              <a:rPr lang="en-US" dirty="0"/>
              <a:t> </a:t>
            </a:r>
            <a:r>
              <a:rPr lang="en-US" dirty="0" err="1"/>
              <a:t>como</a:t>
            </a:r>
            <a:r>
              <a:rPr lang="en-US" dirty="0"/>
              <a:t> </a:t>
            </a:r>
            <a:r>
              <a:rPr lang="en-US" dirty="0" err="1"/>
              <a:t>decisões</a:t>
            </a:r>
            <a:r>
              <a:rPr lang="en-US" dirty="0"/>
              <a:t> de </a:t>
            </a:r>
            <a:r>
              <a:rPr lang="en-US" dirty="0" err="1"/>
              <a:t>desenho</a:t>
            </a:r>
            <a:r>
              <a:rPr lang="en-US" dirty="0"/>
              <a:t> de </a:t>
            </a:r>
            <a:r>
              <a:rPr lang="en-US" dirty="0" err="1"/>
              <a:t>projeto</a:t>
            </a:r>
            <a:r>
              <a:rPr lang="en-US" dirty="0"/>
              <a:t> para </a:t>
            </a:r>
            <a:r>
              <a:rPr lang="en-US" dirty="0" err="1"/>
              <a:t>cada</a:t>
            </a:r>
            <a:r>
              <a:rPr lang="en-US" dirty="0"/>
              <a:t> </a:t>
            </a:r>
            <a:r>
              <a:rPr lang="en-US" dirty="0" err="1"/>
              <a:t>perfil</a:t>
            </a:r>
            <a:r>
              <a:rPr lang="en-US" dirty="0"/>
              <a:t>.</a:t>
            </a:r>
          </a:p>
          <a:p>
            <a:pPr marL="514350" indent="-514350">
              <a:buFont typeface="+mj-lt"/>
              <a:buAutoNum type="arabicPeriod" startAt="3"/>
            </a:pPr>
            <a:r>
              <a:rPr lang="en-US" dirty="0" err="1"/>
              <a:t>validação</a:t>
            </a:r>
            <a:r>
              <a:rPr lang="en-US" dirty="0"/>
              <a:t> tanto da </a:t>
            </a:r>
            <a:r>
              <a:rPr lang="en-US" dirty="0" err="1"/>
              <a:t>capacidade</a:t>
            </a:r>
            <a:r>
              <a:rPr lang="en-US" dirty="0"/>
              <a:t> de </a:t>
            </a:r>
            <a:r>
              <a:rPr lang="en-US" dirty="0" err="1"/>
              <a:t>exibir</a:t>
            </a:r>
            <a:r>
              <a:rPr lang="en-US" dirty="0"/>
              <a:t> um IPS de um </a:t>
            </a:r>
            <a:r>
              <a:rPr lang="en-US" dirty="0" err="1"/>
              <a:t>paciente</a:t>
            </a:r>
            <a:r>
              <a:rPr lang="en-US" dirty="0"/>
              <a:t> </a:t>
            </a:r>
            <a:r>
              <a:rPr lang="en-US" dirty="0" err="1"/>
              <a:t>internacional</a:t>
            </a:r>
            <a:r>
              <a:rPr lang="en-US" dirty="0"/>
              <a:t>, </a:t>
            </a:r>
            <a:r>
              <a:rPr lang="en-US" dirty="0" err="1"/>
              <a:t>usando</a:t>
            </a:r>
            <a:r>
              <a:rPr lang="en-US" dirty="0"/>
              <a:t> </a:t>
            </a:r>
            <a:r>
              <a:rPr lang="en-US" dirty="0" err="1"/>
              <a:t>exemplos</a:t>
            </a:r>
            <a:r>
              <a:rPr lang="en-US" dirty="0"/>
              <a:t> </a:t>
            </a:r>
            <a:r>
              <a:rPr lang="en-US" dirty="0" err="1"/>
              <a:t>disponíveis</a:t>
            </a:r>
            <a:r>
              <a:rPr lang="en-US" dirty="0"/>
              <a:t> </a:t>
            </a:r>
            <a:r>
              <a:rPr lang="en-US" dirty="0" err="1"/>
              <a:t>em</a:t>
            </a:r>
            <a:r>
              <a:rPr lang="en-US" dirty="0"/>
              <a:t> http://hl7.org/</a:t>
            </a:r>
            <a:r>
              <a:rPr lang="en-US" dirty="0" err="1"/>
              <a:t>fhir</a:t>
            </a:r>
            <a:r>
              <a:rPr lang="en-US" dirty="0"/>
              <a:t>/</a:t>
            </a:r>
            <a:r>
              <a:rPr lang="en-US" dirty="0" err="1"/>
              <a:t>uv</a:t>
            </a:r>
            <a:r>
              <a:rPr lang="en-US" dirty="0"/>
              <a:t>/</a:t>
            </a:r>
            <a:r>
              <a:rPr lang="en-US" dirty="0" err="1"/>
              <a:t>ips</a:t>
            </a:r>
            <a:r>
              <a:rPr lang="en-US" dirty="0"/>
              <a:t>, </a:t>
            </a:r>
            <a:r>
              <a:rPr lang="en-US" dirty="0" err="1"/>
              <a:t>quanto</a:t>
            </a:r>
            <a:r>
              <a:rPr lang="en-US" dirty="0"/>
              <a:t> </a:t>
            </a:r>
            <a:r>
              <a:rPr lang="en-US" dirty="0" err="1"/>
              <a:t>criar</a:t>
            </a:r>
            <a:r>
              <a:rPr lang="en-US" dirty="0"/>
              <a:t> um IPS </a:t>
            </a:r>
            <a:r>
              <a:rPr lang="en-US" dirty="0" err="1"/>
              <a:t>brasileiro</a:t>
            </a:r>
            <a:r>
              <a:rPr lang="en-US" dirty="0"/>
              <a:t> com dados </a:t>
            </a:r>
            <a:r>
              <a:rPr lang="en-US" dirty="0" err="1"/>
              <a:t>disponíveis</a:t>
            </a:r>
            <a:r>
              <a:rPr lang="en-US" dirty="0"/>
              <a:t> </a:t>
            </a:r>
            <a:r>
              <a:rPr lang="en-US" dirty="0" err="1"/>
              <a:t>na</a:t>
            </a:r>
            <a:r>
              <a:rPr lang="en-US" dirty="0"/>
              <a:t> RNDS – </a:t>
            </a:r>
            <a:r>
              <a:rPr lang="en-US" dirty="0" err="1"/>
              <a:t>visualizador</a:t>
            </a:r>
            <a:r>
              <a:rPr lang="en-US" dirty="0"/>
              <a:t> de </a:t>
            </a:r>
            <a:r>
              <a:rPr lang="en-US" dirty="0" err="1"/>
              <a:t>sumários</a:t>
            </a:r>
            <a:endParaRPr lang="en-BR" dirty="0"/>
          </a:p>
        </p:txBody>
      </p:sp>
    </p:spTree>
    <p:extLst>
      <p:ext uri="{BB962C8B-B14F-4D97-AF65-F5344CB8AC3E}">
        <p14:creationId xmlns:p14="http://schemas.microsoft.com/office/powerpoint/2010/main" val="3678078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D6D6-216A-E2E5-78B2-2A8EAD7362F3}"/>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571257C4-6C3F-2876-47CB-FEE701F8B85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730B81C4-42EE-DC1E-563C-77F7EFB51809}"/>
              </a:ext>
            </a:extLst>
          </p:cNvPr>
          <p:cNvPicPr>
            <a:picLocks noChangeAspect="1"/>
          </p:cNvPicPr>
          <p:nvPr/>
        </p:nvPicPr>
        <p:blipFill>
          <a:blip r:embed="rId2"/>
          <a:stretch>
            <a:fillRect/>
          </a:stretch>
        </p:blipFill>
        <p:spPr>
          <a:xfrm>
            <a:off x="1700348" y="692534"/>
            <a:ext cx="8567058" cy="5484429"/>
          </a:xfrm>
          <a:prstGeom prst="rect">
            <a:avLst/>
          </a:prstGeom>
        </p:spPr>
      </p:pic>
    </p:spTree>
    <p:extLst>
      <p:ext uri="{BB962C8B-B14F-4D97-AF65-F5344CB8AC3E}">
        <p14:creationId xmlns:p14="http://schemas.microsoft.com/office/powerpoint/2010/main" val="2155687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838200" y="365125"/>
            <a:ext cx="10515600" cy="662781"/>
          </a:xfrm>
        </p:spPr>
        <p:txBody>
          <a:bodyPr>
            <a:normAutofit/>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2"/>
          <a:stretch>
            <a:fillRect/>
          </a:stretch>
        </p:blipFill>
        <p:spPr>
          <a:xfrm>
            <a:off x="982638" y="1027906"/>
            <a:ext cx="8985769" cy="5712997"/>
          </a:xfrm>
        </p:spPr>
      </p:pic>
    </p:spTree>
    <p:extLst>
      <p:ext uri="{BB962C8B-B14F-4D97-AF65-F5344CB8AC3E}">
        <p14:creationId xmlns:p14="http://schemas.microsoft.com/office/powerpoint/2010/main" val="793612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1105469" y="277911"/>
            <a:ext cx="10372467" cy="60732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10849970" y="2429301"/>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TextBox 6">
            <a:extLst>
              <a:ext uri="{FF2B5EF4-FFF2-40B4-BE49-F238E27FC236}">
                <a16:creationId xmlns:a16="http://schemas.microsoft.com/office/drawing/2014/main" id="{204418CA-7D7B-FC77-3CAA-E08D0BC204DF}"/>
              </a:ext>
            </a:extLst>
          </p:cNvPr>
          <p:cNvSpPr txBox="1"/>
          <p:nvPr/>
        </p:nvSpPr>
        <p:spPr>
          <a:xfrm>
            <a:off x="3803374" y="6376925"/>
            <a:ext cx="4174604" cy="369332"/>
          </a:xfrm>
          <a:prstGeom prst="rect">
            <a:avLst/>
          </a:prstGeom>
          <a:noFill/>
        </p:spPr>
        <p:txBody>
          <a:bodyPr wrap="none" rtlCol="0">
            <a:spAutoFit/>
          </a:bodyPr>
          <a:lstStyle/>
          <a:p>
            <a:r>
              <a:rPr lang="en-BR"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10759831" y="3983305"/>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292951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F629AA-D98A-B1F1-A679-78BCF87D2DB1}"/>
              </a:ext>
            </a:extLst>
          </p:cNvPr>
          <p:cNvPicPr>
            <a:picLocks noChangeAspect="1"/>
          </p:cNvPicPr>
          <p:nvPr/>
        </p:nvPicPr>
        <p:blipFill>
          <a:blip r:embed="rId2"/>
          <a:stretch>
            <a:fillRect/>
          </a:stretch>
        </p:blipFill>
        <p:spPr>
          <a:xfrm>
            <a:off x="244365" y="930390"/>
            <a:ext cx="7772400" cy="4744973"/>
          </a:xfrm>
          <a:prstGeom prst="rect">
            <a:avLst/>
          </a:prstGeom>
        </p:spPr>
      </p:pic>
      <p:sp>
        <p:nvSpPr>
          <p:cNvPr id="2" name="Title 1">
            <a:extLst>
              <a:ext uri="{FF2B5EF4-FFF2-40B4-BE49-F238E27FC236}">
                <a16:creationId xmlns:a16="http://schemas.microsoft.com/office/drawing/2014/main" id="{FF3F8C1E-7224-80E9-642C-1F3C4AE69811}"/>
              </a:ext>
            </a:extLst>
          </p:cNvPr>
          <p:cNvSpPr>
            <a:spLocks noGrp="1"/>
          </p:cNvSpPr>
          <p:nvPr>
            <p:ph type="title"/>
          </p:nvPr>
        </p:nvSpPr>
        <p:spPr/>
        <p:txBody>
          <a:bodyPr/>
          <a:lstStyle/>
          <a:p>
            <a:endParaRPr lang="en-BR"/>
          </a:p>
        </p:txBody>
      </p:sp>
      <p:pic>
        <p:nvPicPr>
          <p:cNvPr id="5" name="Content Placeholder 4">
            <a:extLst>
              <a:ext uri="{FF2B5EF4-FFF2-40B4-BE49-F238E27FC236}">
                <a16:creationId xmlns:a16="http://schemas.microsoft.com/office/drawing/2014/main" id="{7F668B14-6FD2-6920-3C93-F95F0113A044}"/>
              </a:ext>
            </a:extLst>
          </p:cNvPr>
          <p:cNvPicPr>
            <a:picLocks noGrp="1" noChangeAspect="1"/>
          </p:cNvPicPr>
          <p:nvPr>
            <p:ph idx="1"/>
          </p:nvPr>
        </p:nvPicPr>
        <p:blipFill>
          <a:blip r:embed="rId3"/>
          <a:stretch>
            <a:fillRect/>
          </a:stretch>
        </p:blipFill>
        <p:spPr>
          <a:xfrm>
            <a:off x="7936722" y="930389"/>
            <a:ext cx="3782312" cy="4706189"/>
          </a:xfrm>
          <a:prstGeom prst="rect">
            <a:avLst/>
          </a:prstGeom>
        </p:spPr>
      </p:pic>
      <p:sp>
        <p:nvSpPr>
          <p:cNvPr id="6" name="TextBox 5">
            <a:extLst>
              <a:ext uri="{FF2B5EF4-FFF2-40B4-BE49-F238E27FC236}">
                <a16:creationId xmlns:a16="http://schemas.microsoft.com/office/drawing/2014/main" id="{D0A29F6C-0A22-0F92-87D0-C4EFD3BCE8E1}"/>
              </a:ext>
            </a:extLst>
          </p:cNvPr>
          <p:cNvSpPr txBox="1"/>
          <p:nvPr/>
        </p:nvSpPr>
        <p:spPr>
          <a:xfrm>
            <a:off x="3447393" y="2648607"/>
            <a:ext cx="4046483" cy="1754326"/>
          </a:xfrm>
          <a:prstGeom prst="rect">
            <a:avLst/>
          </a:prstGeom>
          <a:noFill/>
        </p:spPr>
        <p:txBody>
          <a:bodyPr wrap="square" rtlCol="0">
            <a:spAutoFit/>
          </a:bodyPr>
          <a:lstStyle/>
          <a:p>
            <a:r>
              <a:rPr lang="en-BR" dirty="0"/>
              <a:t>Brasil participou de dois tracks:</a:t>
            </a:r>
          </a:p>
          <a:p>
            <a:r>
              <a:rPr lang="en-BR" dirty="0"/>
              <a:t>1 – IPS</a:t>
            </a:r>
          </a:p>
          <a:p>
            <a:r>
              <a:rPr lang="en-BR" dirty="0"/>
              <a:t>2 -  Certificado de Vacina DDCC (WHO)</a:t>
            </a:r>
          </a:p>
          <a:p>
            <a:endParaRPr lang="en-BR" dirty="0"/>
          </a:p>
          <a:p>
            <a:r>
              <a:rPr lang="en-US" dirty="0"/>
              <a:t>R</a:t>
            </a:r>
            <a:r>
              <a:rPr lang="en-BR" dirty="0"/>
              <a:t>ecebeu prêmio destaque pela participação nestes dois tracks</a:t>
            </a:r>
          </a:p>
        </p:txBody>
      </p:sp>
      <p:sp>
        <p:nvSpPr>
          <p:cNvPr id="7" name="TextBox 6">
            <a:extLst>
              <a:ext uri="{FF2B5EF4-FFF2-40B4-BE49-F238E27FC236}">
                <a16:creationId xmlns:a16="http://schemas.microsoft.com/office/drawing/2014/main" id="{67C885C2-8753-40B5-C75C-1ADA9B9A3F45}"/>
              </a:ext>
            </a:extLst>
          </p:cNvPr>
          <p:cNvSpPr txBox="1"/>
          <p:nvPr/>
        </p:nvSpPr>
        <p:spPr>
          <a:xfrm>
            <a:off x="8016765" y="5686630"/>
            <a:ext cx="4010913" cy="553998"/>
          </a:xfrm>
          <a:prstGeom prst="rect">
            <a:avLst/>
          </a:prstGeom>
          <a:noFill/>
        </p:spPr>
        <p:txBody>
          <a:bodyPr wrap="square" rtlCol="0">
            <a:spAutoFit/>
          </a:bodyPr>
          <a:lstStyle/>
          <a:p>
            <a:r>
              <a:rPr lang="en-BR" sz="1000" i="1" dirty="0"/>
              <a:t>Walter Domingos (CGSII/SEIDIGI), Blanda Mello (CGSII/SEIDIGI), B</a:t>
            </a:r>
            <a:r>
              <a:rPr lang="en-US" sz="1000" i="1" dirty="0"/>
              <a:t>e</a:t>
            </a:r>
            <a:r>
              <a:rPr lang="en-BR" sz="1000" i="1" dirty="0"/>
              <a:t>atriz F Leao (HSL), Paula Xavier (CGSII/SEIDIGI) e Italo Macedo (HSL) </a:t>
            </a:r>
          </a:p>
        </p:txBody>
      </p:sp>
    </p:spTree>
    <p:extLst>
      <p:ext uri="{BB962C8B-B14F-4D97-AF65-F5344CB8AC3E}">
        <p14:creationId xmlns:p14="http://schemas.microsoft.com/office/powerpoint/2010/main" val="4109730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C956C5E-28C2-6D04-3FDB-3D645E882B15}"/>
              </a:ext>
            </a:extLst>
          </p:cNvPr>
          <p:cNvPicPr>
            <a:picLocks noChangeAspect="1"/>
          </p:cNvPicPr>
          <p:nvPr/>
        </p:nvPicPr>
        <p:blipFill>
          <a:blip r:embed="rId2"/>
          <a:stretch>
            <a:fillRect/>
          </a:stretch>
        </p:blipFill>
        <p:spPr>
          <a:xfrm>
            <a:off x="2209800" y="997091"/>
            <a:ext cx="7772400" cy="4163425"/>
          </a:xfrm>
          <a:prstGeom prst="rect">
            <a:avLst/>
          </a:prstGeom>
        </p:spPr>
      </p:pic>
      <p:pic>
        <p:nvPicPr>
          <p:cNvPr id="7" name="Picture 6">
            <a:extLst>
              <a:ext uri="{FF2B5EF4-FFF2-40B4-BE49-F238E27FC236}">
                <a16:creationId xmlns:a16="http://schemas.microsoft.com/office/drawing/2014/main" id="{329BF403-E9AB-C955-42A7-8249BB0A1941}"/>
              </a:ext>
            </a:extLst>
          </p:cNvPr>
          <p:cNvPicPr>
            <a:picLocks noChangeAspect="1"/>
          </p:cNvPicPr>
          <p:nvPr/>
        </p:nvPicPr>
        <p:blipFill>
          <a:blip r:embed="rId3"/>
          <a:stretch>
            <a:fillRect/>
          </a:stretch>
        </p:blipFill>
        <p:spPr>
          <a:xfrm>
            <a:off x="877388" y="2564633"/>
            <a:ext cx="7772400" cy="4163425"/>
          </a:xfrm>
          <a:prstGeom prst="rect">
            <a:avLst/>
          </a:prstGeom>
        </p:spPr>
      </p:pic>
      <p:pic>
        <p:nvPicPr>
          <p:cNvPr id="8" name="Picture 7">
            <a:extLst>
              <a:ext uri="{FF2B5EF4-FFF2-40B4-BE49-F238E27FC236}">
                <a16:creationId xmlns:a16="http://schemas.microsoft.com/office/drawing/2014/main" id="{00E1EAE4-DADC-0829-1854-551861B81CFA}"/>
              </a:ext>
            </a:extLst>
          </p:cNvPr>
          <p:cNvPicPr>
            <a:picLocks noChangeAspect="1"/>
          </p:cNvPicPr>
          <p:nvPr/>
        </p:nvPicPr>
        <p:blipFill>
          <a:blip r:embed="rId4"/>
          <a:stretch>
            <a:fillRect/>
          </a:stretch>
        </p:blipFill>
        <p:spPr>
          <a:xfrm>
            <a:off x="0" y="129942"/>
            <a:ext cx="7772400" cy="3609312"/>
          </a:xfrm>
          <a:prstGeom prst="rect">
            <a:avLst/>
          </a:prstGeom>
        </p:spPr>
      </p:pic>
      <p:pic>
        <p:nvPicPr>
          <p:cNvPr id="9" name="Picture 8">
            <a:extLst>
              <a:ext uri="{FF2B5EF4-FFF2-40B4-BE49-F238E27FC236}">
                <a16:creationId xmlns:a16="http://schemas.microsoft.com/office/drawing/2014/main" id="{A35B5B5E-DB46-F9CC-AED2-BFBE311920DF}"/>
              </a:ext>
            </a:extLst>
          </p:cNvPr>
          <p:cNvPicPr>
            <a:picLocks noChangeAspect="1"/>
          </p:cNvPicPr>
          <p:nvPr/>
        </p:nvPicPr>
        <p:blipFill>
          <a:blip r:embed="rId5"/>
          <a:stretch>
            <a:fillRect/>
          </a:stretch>
        </p:blipFill>
        <p:spPr>
          <a:xfrm>
            <a:off x="877388" y="2450289"/>
            <a:ext cx="7772400" cy="4006727"/>
          </a:xfrm>
          <a:prstGeom prst="rect">
            <a:avLst/>
          </a:prstGeom>
        </p:spPr>
      </p:pic>
      <p:pic>
        <p:nvPicPr>
          <p:cNvPr id="10" name="Picture 9">
            <a:extLst>
              <a:ext uri="{FF2B5EF4-FFF2-40B4-BE49-F238E27FC236}">
                <a16:creationId xmlns:a16="http://schemas.microsoft.com/office/drawing/2014/main" id="{EDB83EAE-79D4-2EC5-5AC1-0AF6C300056A}"/>
              </a:ext>
            </a:extLst>
          </p:cNvPr>
          <p:cNvPicPr>
            <a:picLocks noChangeAspect="1"/>
          </p:cNvPicPr>
          <p:nvPr/>
        </p:nvPicPr>
        <p:blipFill>
          <a:blip r:embed="rId6"/>
          <a:stretch>
            <a:fillRect/>
          </a:stretch>
        </p:blipFill>
        <p:spPr>
          <a:xfrm>
            <a:off x="4419600" y="746440"/>
            <a:ext cx="7772400" cy="1954501"/>
          </a:xfrm>
          <a:prstGeom prst="rect">
            <a:avLst/>
          </a:prstGeom>
        </p:spPr>
      </p:pic>
      <p:pic>
        <p:nvPicPr>
          <p:cNvPr id="11" name="Picture 10">
            <a:extLst>
              <a:ext uri="{FF2B5EF4-FFF2-40B4-BE49-F238E27FC236}">
                <a16:creationId xmlns:a16="http://schemas.microsoft.com/office/drawing/2014/main" id="{0404F6A5-AC22-628E-3F9B-F5818699EE55}"/>
              </a:ext>
            </a:extLst>
          </p:cNvPr>
          <p:cNvPicPr>
            <a:picLocks noChangeAspect="1"/>
          </p:cNvPicPr>
          <p:nvPr/>
        </p:nvPicPr>
        <p:blipFill>
          <a:blip r:embed="rId7"/>
          <a:stretch>
            <a:fillRect/>
          </a:stretch>
        </p:blipFill>
        <p:spPr>
          <a:xfrm>
            <a:off x="4268288" y="2264784"/>
            <a:ext cx="7772400" cy="4377735"/>
          </a:xfrm>
          <a:prstGeom prst="rect">
            <a:avLst/>
          </a:prstGeom>
        </p:spPr>
      </p:pic>
      <p:pic>
        <p:nvPicPr>
          <p:cNvPr id="12" name="Picture 11">
            <a:extLst>
              <a:ext uri="{FF2B5EF4-FFF2-40B4-BE49-F238E27FC236}">
                <a16:creationId xmlns:a16="http://schemas.microsoft.com/office/drawing/2014/main" id="{69370B12-CAE2-2820-C36D-9E85D439FDF8}"/>
              </a:ext>
            </a:extLst>
          </p:cNvPr>
          <p:cNvPicPr>
            <a:picLocks noChangeAspect="1"/>
          </p:cNvPicPr>
          <p:nvPr/>
        </p:nvPicPr>
        <p:blipFill>
          <a:blip r:embed="rId8"/>
          <a:stretch>
            <a:fillRect/>
          </a:stretch>
        </p:blipFill>
        <p:spPr>
          <a:xfrm>
            <a:off x="1982288" y="4681059"/>
            <a:ext cx="7772400" cy="2041236"/>
          </a:xfrm>
          <a:prstGeom prst="rect">
            <a:avLst/>
          </a:prstGeom>
        </p:spPr>
      </p:pic>
    </p:spTree>
    <p:extLst>
      <p:ext uri="{BB962C8B-B14F-4D97-AF65-F5344CB8AC3E}">
        <p14:creationId xmlns:p14="http://schemas.microsoft.com/office/powerpoint/2010/main" val="2113101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32D-1E53-F9BB-7E22-0CC5193CA112}"/>
              </a:ext>
            </a:extLst>
          </p:cNvPr>
          <p:cNvSpPr>
            <a:spLocks noGrp="1"/>
          </p:cNvSpPr>
          <p:nvPr>
            <p:ph type="title"/>
          </p:nvPr>
        </p:nvSpPr>
        <p:spPr/>
        <p:txBody>
          <a:bodyPr/>
          <a:lstStyle/>
          <a:p>
            <a:r>
              <a:rPr lang="en-BR" dirty="0"/>
              <a:t>Estado atual do projeto IPS-Brasil</a:t>
            </a:r>
          </a:p>
        </p:txBody>
      </p:sp>
      <p:sp>
        <p:nvSpPr>
          <p:cNvPr id="3" name="Content Placeholder 2">
            <a:extLst>
              <a:ext uri="{FF2B5EF4-FFF2-40B4-BE49-F238E27FC236}">
                <a16:creationId xmlns:a16="http://schemas.microsoft.com/office/drawing/2014/main" id="{7E354BC3-DE21-5D72-7054-D5267F6484F5}"/>
              </a:ext>
            </a:extLst>
          </p:cNvPr>
          <p:cNvSpPr>
            <a:spLocks noGrp="1"/>
          </p:cNvSpPr>
          <p:nvPr>
            <p:ph idx="1"/>
          </p:nvPr>
        </p:nvSpPr>
        <p:spPr/>
        <p:txBody>
          <a:bodyPr/>
          <a:lstStyle/>
          <a:p>
            <a:r>
              <a:rPr lang="en-BR" dirty="0"/>
              <a:t>Serviço de terminologia com cerca de 100% das terminologias dos blocos de Imunização, Exames, Alergias e Medicamentos carregados como Codesystems e ValueSets</a:t>
            </a:r>
          </a:p>
          <a:p>
            <a:r>
              <a:rPr lang="en-BR" dirty="0"/>
              <a:t>100% dos mapeamentos entre os vocabulários nacionais e vocabulários do IPS (SNOMED-IPS) estabelecidos</a:t>
            </a:r>
          </a:p>
          <a:p>
            <a:r>
              <a:rPr lang="en-US" dirty="0" err="1"/>
              <a:t>Blocos</a:t>
            </a:r>
            <a:r>
              <a:rPr lang="en-US" dirty="0"/>
              <a:t> </a:t>
            </a:r>
            <a:r>
              <a:rPr lang="en-US" dirty="0" err="1"/>
              <a:t>narrativos</a:t>
            </a:r>
            <a:r>
              <a:rPr lang="en-US" dirty="0"/>
              <a:t> dos </a:t>
            </a:r>
            <a:r>
              <a:rPr lang="en-US" dirty="0" err="1"/>
              <a:t>perfis</a:t>
            </a:r>
            <a:r>
              <a:rPr lang="en-US" dirty="0"/>
              <a:t> – 96%</a:t>
            </a:r>
            <a:endParaRPr lang="pt-BR" dirty="0"/>
          </a:p>
          <a:p>
            <a:r>
              <a:rPr lang="en-BR" dirty="0"/>
              <a:t>Versão inicial do GI IPS Brasil gerada – </a:t>
            </a:r>
            <a:r>
              <a:rPr lang="en-BR" dirty="0">
                <a:hlinkClick r:id="rId2"/>
              </a:rPr>
              <a:t>https://ips-brasil.web.app</a:t>
            </a:r>
            <a:endParaRPr lang="en-BR" dirty="0"/>
          </a:p>
        </p:txBody>
      </p:sp>
    </p:spTree>
    <p:extLst>
      <p:ext uri="{BB962C8B-B14F-4D97-AF65-F5344CB8AC3E}">
        <p14:creationId xmlns:p14="http://schemas.microsoft.com/office/powerpoint/2010/main" val="566102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84114-7FD6-0F5A-B054-1B881DD17365}"/>
              </a:ext>
            </a:extLst>
          </p:cNvPr>
          <p:cNvSpPr>
            <a:spLocks noGrp="1"/>
          </p:cNvSpPr>
          <p:nvPr>
            <p:ph type="title"/>
          </p:nvPr>
        </p:nvSpPr>
        <p:spPr/>
        <p:txBody>
          <a:bodyPr/>
          <a:lstStyle/>
          <a:p>
            <a:r>
              <a:rPr lang="en-BR" dirty="0">
                <a:hlinkClick r:id="rId2"/>
              </a:rPr>
              <a:t>https://ips-brasil.web.app</a:t>
            </a:r>
            <a:endParaRPr lang="en-BR" dirty="0"/>
          </a:p>
        </p:txBody>
      </p:sp>
      <p:sp>
        <p:nvSpPr>
          <p:cNvPr id="3" name="Content Placeholder 2">
            <a:extLst>
              <a:ext uri="{FF2B5EF4-FFF2-40B4-BE49-F238E27FC236}">
                <a16:creationId xmlns:a16="http://schemas.microsoft.com/office/drawing/2014/main" id="{A19EF934-5F81-8363-0AE9-DF007C2033F3}"/>
              </a:ext>
            </a:extLst>
          </p:cNvPr>
          <p:cNvSpPr>
            <a:spLocks noGrp="1"/>
          </p:cNvSpPr>
          <p:nvPr>
            <p:ph idx="1"/>
          </p:nvPr>
        </p:nvSpPr>
        <p:spPr/>
        <p:txBody>
          <a:bodyPr/>
          <a:lstStyle/>
          <a:p>
            <a:endParaRPr lang="en-BR" dirty="0"/>
          </a:p>
        </p:txBody>
      </p:sp>
      <p:pic>
        <p:nvPicPr>
          <p:cNvPr id="5" name="Picture 4">
            <a:extLst>
              <a:ext uri="{FF2B5EF4-FFF2-40B4-BE49-F238E27FC236}">
                <a16:creationId xmlns:a16="http://schemas.microsoft.com/office/drawing/2014/main" id="{BB0068C8-4F59-8C91-D69B-8ABA508C7698}"/>
              </a:ext>
            </a:extLst>
          </p:cNvPr>
          <p:cNvPicPr>
            <a:picLocks noChangeAspect="1"/>
          </p:cNvPicPr>
          <p:nvPr/>
        </p:nvPicPr>
        <p:blipFill>
          <a:blip r:embed="rId3"/>
          <a:stretch>
            <a:fillRect/>
          </a:stretch>
        </p:blipFill>
        <p:spPr>
          <a:xfrm>
            <a:off x="658655" y="757331"/>
            <a:ext cx="7772400" cy="4032454"/>
          </a:xfrm>
          <a:prstGeom prst="rect">
            <a:avLst/>
          </a:prstGeom>
        </p:spPr>
      </p:pic>
      <p:pic>
        <p:nvPicPr>
          <p:cNvPr id="4" name="Picture 3">
            <a:extLst>
              <a:ext uri="{FF2B5EF4-FFF2-40B4-BE49-F238E27FC236}">
                <a16:creationId xmlns:a16="http://schemas.microsoft.com/office/drawing/2014/main" id="{173C0E62-A8B7-DB11-A257-7C8CB29A31E9}"/>
              </a:ext>
            </a:extLst>
          </p:cNvPr>
          <p:cNvPicPr>
            <a:picLocks noChangeAspect="1"/>
          </p:cNvPicPr>
          <p:nvPr/>
        </p:nvPicPr>
        <p:blipFill>
          <a:blip r:embed="rId4"/>
          <a:stretch>
            <a:fillRect/>
          </a:stretch>
        </p:blipFill>
        <p:spPr>
          <a:xfrm>
            <a:off x="4208417" y="1494686"/>
            <a:ext cx="7772400" cy="4595149"/>
          </a:xfrm>
          <a:prstGeom prst="rect">
            <a:avLst/>
          </a:prstGeom>
        </p:spPr>
      </p:pic>
    </p:spTree>
    <p:extLst>
      <p:ext uri="{BB962C8B-B14F-4D97-AF65-F5344CB8AC3E}">
        <p14:creationId xmlns:p14="http://schemas.microsoft.com/office/powerpoint/2010/main" val="204862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2A7DB4-F5AF-901F-D71C-53D0AA4DD04D}"/>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1AF82A2B-59C6-4181-C242-3C0FC474F45E}"/>
              </a:ext>
            </a:extLst>
          </p:cNvPr>
          <p:cNvPicPr>
            <a:picLocks noChangeAspect="1"/>
          </p:cNvPicPr>
          <p:nvPr/>
        </p:nvPicPr>
        <p:blipFill>
          <a:blip r:embed="rId2"/>
          <a:stretch>
            <a:fillRect/>
          </a:stretch>
        </p:blipFill>
        <p:spPr>
          <a:xfrm>
            <a:off x="1021080" y="1407560"/>
            <a:ext cx="10531358" cy="4355017"/>
          </a:xfrm>
          <a:prstGeom prst="rect">
            <a:avLst/>
          </a:prstGeom>
        </p:spPr>
      </p:pic>
      <p:sp>
        <p:nvSpPr>
          <p:cNvPr id="6" name="TextBox 5">
            <a:extLst>
              <a:ext uri="{FF2B5EF4-FFF2-40B4-BE49-F238E27FC236}">
                <a16:creationId xmlns:a16="http://schemas.microsoft.com/office/drawing/2014/main" id="{CFE6CBEA-FA4B-0ADC-80AB-37BB8CE9C100}"/>
              </a:ext>
            </a:extLst>
          </p:cNvPr>
          <p:cNvSpPr txBox="1"/>
          <p:nvPr/>
        </p:nvSpPr>
        <p:spPr>
          <a:xfrm>
            <a:off x="3045823" y="624621"/>
            <a:ext cx="6100354" cy="369332"/>
          </a:xfrm>
          <a:prstGeom prst="rect">
            <a:avLst/>
          </a:prstGeom>
          <a:noFill/>
        </p:spPr>
        <p:txBody>
          <a:bodyPr wrap="square">
            <a:spAutoFit/>
          </a:bodyPr>
          <a:lstStyle/>
          <a:p>
            <a:r>
              <a:rPr lang="en-BR" dirty="0">
                <a:hlinkClick r:id="rId3"/>
              </a:rPr>
              <a:t>https://portal-obm.saude.gov.br/panel/main</a:t>
            </a:r>
            <a:endParaRPr lang="en-BR" dirty="0"/>
          </a:p>
        </p:txBody>
      </p:sp>
      <p:pic>
        <p:nvPicPr>
          <p:cNvPr id="7" name="Picture 6">
            <a:extLst>
              <a:ext uri="{FF2B5EF4-FFF2-40B4-BE49-F238E27FC236}">
                <a16:creationId xmlns:a16="http://schemas.microsoft.com/office/drawing/2014/main" id="{434F206E-59AC-B5D0-43B1-84797308BE71}"/>
              </a:ext>
            </a:extLst>
          </p:cNvPr>
          <p:cNvPicPr>
            <a:picLocks noChangeAspect="1"/>
          </p:cNvPicPr>
          <p:nvPr/>
        </p:nvPicPr>
        <p:blipFill>
          <a:blip r:embed="rId4"/>
          <a:stretch>
            <a:fillRect/>
          </a:stretch>
        </p:blipFill>
        <p:spPr>
          <a:xfrm>
            <a:off x="2209800" y="307880"/>
            <a:ext cx="7772400" cy="6242240"/>
          </a:xfrm>
          <a:prstGeom prst="rect">
            <a:avLst/>
          </a:prstGeom>
        </p:spPr>
      </p:pic>
    </p:spTree>
    <p:extLst>
      <p:ext uri="{BB962C8B-B14F-4D97-AF65-F5344CB8AC3E}">
        <p14:creationId xmlns:p14="http://schemas.microsoft.com/office/powerpoint/2010/main" val="18983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ítulo 1"/>
          <p:cNvSpPr>
            <a:spLocks noGrp="1"/>
          </p:cNvSpPr>
          <p:nvPr>
            <p:ph type="title"/>
          </p:nvPr>
        </p:nvSpPr>
        <p:spPr>
          <a:xfrm>
            <a:off x="1717675" y="211138"/>
            <a:ext cx="7772400" cy="457200"/>
          </a:xfrm>
        </p:spPr>
        <p:txBody>
          <a:bodyPr>
            <a:noAutofit/>
          </a:bodyPr>
          <a:lstStyle/>
          <a:p>
            <a:r>
              <a:rPr lang="pt-BR" altLang="es-ES_tradnl" sz="3200" dirty="0">
                <a:latin typeface="Arial" charset="0"/>
              </a:rPr>
              <a:t>Conceitos do Modelo da </a:t>
            </a:r>
            <a:r>
              <a:rPr lang="pt-BR" altLang="es-ES_tradnl" sz="3200" i="1" dirty="0" err="1">
                <a:latin typeface="Arial" charset="0"/>
              </a:rPr>
              <a:t>dm+d</a:t>
            </a:r>
            <a:r>
              <a:rPr lang="pt-BR" altLang="es-ES_tradnl" sz="3200" i="1" dirty="0">
                <a:latin typeface="Arial" charset="0"/>
              </a:rPr>
              <a:t> </a:t>
            </a:r>
            <a:r>
              <a:rPr lang="pt-BR" altLang="es-ES_tradnl" sz="3200" dirty="0">
                <a:latin typeface="Arial" charset="0"/>
              </a:rPr>
              <a:t>/ OBM</a:t>
            </a:r>
            <a:endParaRPr lang="es-ES_tradnl" altLang="es-ES_tradnl" sz="3200" dirty="0">
              <a:latin typeface="Arial" charset="0"/>
            </a:endParaRPr>
          </a:p>
        </p:txBody>
      </p:sp>
      <p:sp>
        <p:nvSpPr>
          <p:cNvPr id="4" name="Retângulo com Único Canto Aparado 3"/>
          <p:cNvSpPr/>
          <p:nvPr/>
        </p:nvSpPr>
        <p:spPr>
          <a:xfrm>
            <a:off x="6527800" y="2636839"/>
            <a:ext cx="2592388" cy="4105275"/>
          </a:xfrm>
          <a:prstGeom prst="snip1Rect">
            <a:avLst/>
          </a:prstGeom>
          <a:solidFill>
            <a:schemeClr val="accent1">
              <a:lumMod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a:p>
        </p:txBody>
      </p:sp>
      <p:sp>
        <p:nvSpPr>
          <p:cNvPr id="6" name="Retângulo com Único Canto Aparado 5"/>
          <p:cNvSpPr/>
          <p:nvPr/>
        </p:nvSpPr>
        <p:spPr>
          <a:xfrm>
            <a:off x="3143250" y="746125"/>
            <a:ext cx="2592388" cy="5995988"/>
          </a:xfrm>
          <a:prstGeom prst="snip1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_tradnl"/>
          </a:p>
        </p:txBody>
      </p:sp>
      <p:sp>
        <p:nvSpPr>
          <p:cNvPr id="9" name="Seta para Baixo 28"/>
          <p:cNvSpPr>
            <a:spLocks noChangeArrowheads="1"/>
          </p:cNvSpPr>
          <p:nvPr/>
        </p:nvSpPr>
        <p:spPr bwMode="auto">
          <a:xfrm>
            <a:off x="7299326" y="4362450"/>
            <a:ext cx="415925" cy="673100"/>
          </a:xfrm>
          <a:prstGeom prst="downArrow">
            <a:avLst>
              <a:gd name="adj1" fmla="val 50000"/>
              <a:gd name="adj2" fmla="val 50003"/>
            </a:avLst>
          </a:prstGeom>
          <a:gradFill rotWithShape="1">
            <a:gsLst>
              <a:gs pos="0">
                <a:srgbClr val="EBECF2"/>
              </a:gs>
              <a:gs pos="64999">
                <a:srgbClr val="CACCDC"/>
              </a:gs>
              <a:gs pos="100000">
                <a:srgbClr val="B2B6CF"/>
              </a:gs>
            </a:gsLst>
            <a:lin ang="5400000" scaled="1"/>
          </a:gradFill>
          <a:ln w="6350">
            <a:solidFill>
              <a:srgbClr val="001E60"/>
            </a:solidFill>
            <a:miter lim="800000"/>
            <a:headEnd/>
            <a:tailEnd/>
          </a:ln>
          <a:effectLst>
            <a:outerShdw blurRad="50800" dist="88900" dir="2700000" algn="tl" rotWithShape="0">
              <a:srgbClr val="000000">
                <a:alpha val="39998"/>
              </a:srgbClr>
            </a:outerShdw>
          </a:effectLst>
        </p:spPr>
        <p:txBody>
          <a:bodyPr anchor="ctr"/>
          <a:lstStyle>
            <a:lvl1pPr>
              <a:spcBef>
                <a:spcPct val="20000"/>
              </a:spcBef>
              <a:buClr>
                <a:srgbClr val="66CCFF"/>
              </a:buClr>
              <a:buSzPct val="90000"/>
              <a:buFont typeface="Wingdings" charset="2"/>
              <a:buBlip>
                <a:blip r:embed="rId2"/>
              </a:buBlip>
              <a:defRPr sz="1700">
                <a:solidFill>
                  <a:srgbClr val="464847"/>
                </a:solidFill>
                <a:latin typeface="Verdana" charset="0"/>
                <a:ea typeface="ＭＳ Ｐゴシック" charset="-128"/>
              </a:defRPr>
            </a:lvl1pPr>
            <a:lvl2pPr marL="742950" indent="-285750">
              <a:spcBef>
                <a:spcPct val="20000"/>
              </a:spcBef>
              <a:buSzPct val="90000"/>
              <a:buBlip>
                <a:blip r:embed="rId2"/>
              </a:buBlip>
              <a:defRPr sz="1700">
                <a:solidFill>
                  <a:srgbClr val="464847"/>
                </a:solidFill>
                <a:latin typeface="Verdana" charset="0"/>
                <a:ea typeface="ＭＳ Ｐゴシック" charset="-128"/>
              </a:defRPr>
            </a:lvl2pPr>
            <a:lvl3pPr marL="1143000" indent="-228600">
              <a:spcBef>
                <a:spcPct val="20000"/>
              </a:spcBef>
              <a:defRPr sz="1700">
                <a:solidFill>
                  <a:srgbClr val="464847"/>
                </a:solidFill>
                <a:latin typeface="Verdana" charset="0"/>
                <a:ea typeface="ＭＳ Ｐゴシック" charset="-128"/>
              </a:defRPr>
            </a:lvl3pPr>
            <a:lvl4pPr marL="1600200" indent="-228600">
              <a:spcBef>
                <a:spcPct val="20000"/>
              </a:spcBef>
              <a:buBlip>
                <a:blip r:embed="rId2"/>
              </a:buBlip>
              <a:defRPr sz="1700">
                <a:solidFill>
                  <a:srgbClr val="464847"/>
                </a:solidFill>
                <a:latin typeface="Verdana" charset="0"/>
                <a:ea typeface="ＭＳ Ｐゴシック" charset="-128"/>
              </a:defRPr>
            </a:lvl4pPr>
            <a:lvl5pPr marL="2057400" indent="-228600">
              <a:spcBef>
                <a:spcPct val="20000"/>
              </a:spcBef>
              <a:buBlip>
                <a:blip r:embed="rId2"/>
              </a:buBlip>
              <a:defRPr sz="1700">
                <a:solidFill>
                  <a:srgbClr val="464847"/>
                </a:solidFill>
                <a:latin typeface="Verdana" charset="0"/>
                <a:ea typeface="ＭＳ Ｐゴシック" charset="-128"/>
              </a:defRPr>
            </a:lvl5pPr>
            <a:lvl6pPr marL="25146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6pPr>
            <a:lvl7pPr marL="29718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7pPr>
            <a:lvl8pPr marL="34290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8pPr>
            <a:lvl9pPr marL="38862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9pPr>
          </a:lstStyle>
          <a:p>
            <a:pPr algn="ctr" eaLnBrk="1" hangingPunct="1">
              <a:spcBef>
                <a:spcPct val="0"/>
              </a:spcBef>
              <a:buClrTx/>
              <a:buSzTx/>
              <a:buFontTx/>
              <a:buNone/>
            </a:pPr>
            <a:endParaRPr lang="pt-BR" altLang="x-none" sz="1800">
              <a:solidFill>
                <a:srgbClr val="002060"/>
              </a:solidFill>
              <a:latin typeface="Calibri" charset="0"/>
            </a:endParaRPr>
          </a:p>
        </p:txBody>
      </p:sp>
      <p:sp>
        <p:nvSpPr>
          <p:cNvPr id="25606" name="Cubo 11"/>
          <p:cNvSpPr>
            <a:spLocks noChangeArrowheads="1"/>
          </p:cNvSpPr>
          <p:nvPr/>
        </p:nvSpPr>
        <p:spPr bwMode="auto">
          <a:xfrm>
            <a:off x="3252789" y="3144838"/>
            <a:ext cx="2268537" cy="1136650"/>
          </a:xfrm>
          <a:prstGeom prst="cube">
            <a:avLst>
              <a:gd name="adj" fmla="val 25000"/>
            </a:avLst>
          </a:prstGeom>
          <a:solidFill>
            <a:srgbClr val="FFFFFF"/>
          </a:solidFill>
          <a:ln w="6350">
            <a:solidFill>
              <a:srgbClr val="002060"/>
            </a:solidFill>
            <a:miter lim="800000"/>
            <a:headEnd/>
            <a:tailEnd/>
          </a:ln>
        </p:spPr>
        <p:txBody>
          <a:bodyPr anchor="ctr"/>
          <a:lstStyle>
            <a:lvl1pPr>
              <a:spcBef>
                <a:spcPct val="20000"/>
              </a:spcBef>
              <a:buClr>
                <a:srgbClr val="66CCFF"/>
              </a:buClr>
              <a:buSzPct val="90000"/>
              <a:buFont typeface="Wingdings" charset="2"/>
              <a:buBlip>
                <a:blip r:embed="rId2"/>
              </a:buBlip>
              <a:defRPr sz="1700">
                <a:solidFill>
                  <a:srgbClr val="464847"/>
                </a:solidFill>
                <a:latin typeface="Verdana" charset="0"/>
                <a:ea typeface="ＭＳ Ｐゴシック" charset="-128"/>
              </a:defRPr>
            </a:lvl1pPr>
            <a:lvl2pPr marL="742950" indent="-285750">
              <a:spcBef>
                <a:spcPct val="20000"/>
              </a:spcBef>
              <a:buSzPct val="90000"/>
              <a:buBlip>
                <a:blip r:embed="rId2"/>
              </a:buBlip>
              <a:defRPr sz="1700">
                <a:solidFill>
                  <a:srgbClr val="464847"/>
                </a:solidFill>
                <a:latin typeface="Verdana" charset="0"/>
                <a:ea typeface="ＭＳ Ｐゴシック" charset="-128"/>
              </a:defRPr>
            </a:lvl2pPr>
            <a:lvl3pPr marL="1143000" indent="-228600">
              <a:spcBef>
                <a:spcPct val="20000"/>
              </a:spcBef>
              <a:defRPr sz="1700">
                <a:solidFill>
                  <a:srgbClr val="464847"/>
                </a:solidFill>
                <a:latin typeface="Verdana" charset="0"/>
                <a:ea typeface="ＭＳ Ｐゴシック" charset="-128"/>
              </a:defRPr>
            </a:lvl3pPr>
            <a:lvl4pPr marL="1600200" indent="-228600">
              <a:spcBef>
                <a:spcPct val="20000"/>
              </a:spcBef>
              <a:buBlip>
                <a:blip r:embed="rId2"/>
              </a:buBlip>
              <a:defRPr sz="1700">
                <a:solidFill>
                  <a:srgbClr val="464847"/>
                </a:solidFill>
                <a:latin typeface="Verdana" charset="0"/>
                <a:ea typeface="ＭＳ Ｐゴシック" charset="-128"/>
              </a:defRPr>
            </a:lvl4pPr>
            <a:lvl5pPr marL="2057400" indent="-228600">
              <a:spcBef>
                <a:spcPct val="20000"/>
              </a:spcBef>
              <a:buBlip>
                <a:blip r:embed="rId2"/>
              </a:buBlip>
              <a:defRPr sz="1700">
                <a:solidFill>
                  <a:srgbClr val="464847"/>
                </a:solidFill>
                <a:latin typeface="Verdana" charset="0"/>
                <a:ea typeface="ＭＳ Ｐゴシック" charset="-128"/>
              </a:defRPr>
            </a:lvl5pPr>
            <a:lvl6pPr marL="25146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6pPr>
            <a:lvl7pPr marL="29718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7pPr>
            <a:lvl8pPr marL="34290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8pPr>
            <a:lvl9pPr marL="38862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9pPr>
          </a:lstStyle>
          <a:p>
            <a:pPr algn="ctr" eaLnBrk="1" hangingPunct="1">
              <a:spcBef>
                <a:spcPct val="0"/>
              </a:spcBef>
              <a:buClrTx/>
              <a:buSzTx/>
              <a:buFontTx/>
              <a:buNone/>
            </a:pPr>
            <a:r>
              <a:rPr lang="pt-BR" altLang="pt-BR" sz="1200" b="1">
                <a:solidFill>
                  <a:srgbClr val="FF0000"/>
                </a:solidFill>
                <a:latin typeface="Arial" charset="0"/>
              </a:rPr>
              <a:t>VMP</a:t>
            </a:r>
          </a:p>
          <a:p>
            <a:pPr algn="ctr">
              <a:spcBef>
                <a:spcPct val="0"/>
              </a:spcBef>
              <a:buClrTx/>
              <a:buSzTx/>
              <a:buFontTx/>
              <a:buNone/>
            </a:pPr>
            <a:endParaRPr lang="pt-BR" altLang="pt-BR" sz="1200">
              <a:solidFill>
                <a:schemeClr val="tx1"/>
              </a:solidFill>
              <a:latin typeface="Arial" charset="0"/>
            </a:endParaRPr>
          </a:p>
          <a:p>
            <a:pPr algn="ctr">
              <a:spcBef>
                <a:spcPct val="0"/>
              </a:spcBef>
              <a:buClrTx/>
              <a:buSzTx/>
              <a:buFontTx/>
              <a:buNone/>
            </a:pPr>
            <a:r>
              <a:rPr lang="pt-BR" altLang="pt-BR" sz="1200">
                <a:solidFill>
                  <a:schemeClr val="tx1"/>
                </a:solidFill>
                <a:latin typeface="Arial" charset="0"/>
              </a:rPr>
              <a:t>Paracetamol 500mg comprimido</a:t>
            </a:r>
            <a:endParaRPr lang="pt-BR" altLang="pt-BR" sz="1200" b="1">
              <a:solidFill>
                <a:srgbClr val="FF0000"/>
              </a:solidFill>
              <a:latin typeface="Arial" charset="0"/>
            </a:endParaRPr>
          </a:p>
          <a:p>
            <a:pPr algn="ctr" eaLnBrk="1" hangingPunct="1">
              <a:spcBef>
                <a:spcPct val="0"/>
              </a:spcBef>
              <a:buClrTx/>
              <a:buSzTx/>
              <a:buFontTx/>
              <a:buNone/>
            </a:pPr>
            <a:endParaRPr lang="pt-BR" altLang="pt-BR" sz="1200" b="1">
              <a:solidFill>
                <a:srgbClr val="FF0000"/>
              </a:solidFill>
              <a:latin typeface="Arial" charset="0"/>
            </a:endParaRPr>
          </a:p>
        </p:txBody>
      </p:sp>
      <p:sp>
        <p:nvSpPr>
          <p:cNvPr id="25607" name="Cubo 12"/>
          <p:cNvSpPr>
            <a:spLocks noChangeArrowheads="1"/>
          </p:cNvSpPr>
          <p:nvPr/>
        </p:nvSpPr>
        <p:spPr bwMode="auto">
          <a:xfrm>
            <a:off x="3251200" y="5324476"/>
            <a:ext cx="2268538" cy="1177925"/>
          </a:xfrm>
          <a:prstGeom prst="cube">
            <a:avLst>
              <a:gd name="adj" fmla="val 25000"/>
            </a:avLst>
          </a:prstGeom>
          <a:solidFill>
            <a:srgbClr val="FFFFFF"/>
          </a:solidFill>
          <a:ln w="6350">
            <a:solidFill>
              <a:srgbClr val="002060"/>
            </a:solidFill>
            <a:miter lim="800000"/>
            <a:headEnd/>
            <a:tailEnd/>
          </a:ln>
        </p:spPr>
        <p:txBody>
          <a:bodyPr anchor="ctr"/>
          <a:lstStyle>
            <a:lvl1pPr>
              <a:spcBef>
                <a:spcPct val="20000"/>
              </a:spcBef>
              <a:buClr>
                <a:srgbClr val="66CCFF"/>
              </a:buClr>
              <a:buSzPct val="90000"/>
              <a:buFont typeface="Wingdings" charset="2"/>
              <a:buBlip>
                <a:blip r:embed="rId2"/>
              </a:buBlip>
              <a:defRPr sz="1700">
                <a:solidFill>
                  <a:srgbClr val="464847"/>
                </a:solidFill>
                <a:latin typeface="Verdana" charset="0"/>
                <a:ea typeface="ＭＳ Ｐゴシック" charset="-128"/>
              </a:defRPr>
            </a:lvl1pPr>
            <a:lvl2pPr marL="742950" indent="-285750">
              <a:spcBef>
                <a:spcPct val="20000"/>
              </a:spcBef>
              <a:buSzPct val="90000"/>
              <a:buBlip>
                <a:blip r:embed="rId2"/>
              </a:buBlip>
              <a:defRPr sz="1700">
                <a:solidFill>
                  <a:srgbClr val="464847"/>
                </a:solidFill>
                <a:latin typeface="Verdana" charset="0"/>
                <a:ea typeface="ＭＳ Ｐゴシック" charset="-128"/>
              </a:defRPr>
            </a:lvl2pPr>
            <a:lvl3pPr marL="1143000" indent="-228600">
              <a:spcBef>
                <a:spcPct val="20000"/>
              </a:spcBef>
              <a:defRPr sz="1700">
                <a:solidFill>
                  <a:srgbClr val="464847"/>
                </a:solidFill>
                <a:latin typeface="Verdana" charset="0"/>
                <a:ea typeface="ＭＳ Ｐゴシック" charset="-128"/>
              </a:defRPr>
            </a:lvl3pPr>
            <a:lvl4pPr marL="1600200" indent="-228600">
              <a:spcBef>
                <a:spcPct val="20000"/>
              </a:spcBef>
              <a:buBlip>
                <a:blip r:embed="rId2"/>
              </a:buBlip>
              <a:defRPr sz="1700">
                <a:solidFill>
                  <a:srgbClr val="464847"/>
                </a:solidFill>
                <a:latin typeface="Verdana" charset="0"/>
                <a:ea typeface="ＭＳ Ｐゴシック" charset="-128"/>
              </a:defRPr>
            </a:lvl4pPr>
            <a:lvl5pPr marL="2057400" indent="-228600">
              <a:spcBef>
                <a:spcPct val="20000"/>
              </a:spcBef>
              <a:buBlip>
                <a:blip r:embed="rId2"/>
              </a:buBlip>
              <a:defRPr sz="1700">
                <a:solidFill>
                  <a:srgbClr val="464847"/>
                </a:solidFill>
                <a:latin typeface="Verdana" charset="0"/>
                <a:ea typeface="ＭＳ Ｐゴシック" charset="-128"/>
              </a:defRPr>
            </a:lvl5pPr>
            <a:lvl6pPr marL="25146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6pPr>
            <a:lvl7pPr marL="29718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7pPr>
            <a:lvl8pPr marL="34290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8pPr>
            <a:lvl9pPr marL="38862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9pPr>
          </a:lstStyle>
          <a:p>
            <a:pPr algn="ctr" eaLnBrk="1" hangingPunct="1">
              <a:spcBef>
                <a:spcPct val="0"/>
              </a:spcBef>
              <a:buClrTx/>
              <a:buSzTx/>
              <a:buFontTx/>
              <a:buNone/>
            </a:pPr>
            <a:r>
              <a:rPr lang="pt-BR" altLang="pt-BR" sz="1200" b="1">
                <a:solidFill>
                  <a:srgbClr val="FF0000"/>
                </a:solidFill>
                <a:latin typeface="Arial" charset="0"/>
              </a:rPr>
              <a:t>VMPP</a:t>
            </a:r>
          </a:p>
          <a:p>
            <a:pPr algn="ctr" eaLnBrk="1" hangingPunct="1">
              <a:spcBef>
                <a:spcPct val="0"/>
              </a:spcBef>
              <a:buClrTx/>
              <a:buSzTx/>
              <a:buFontTx/>
              <a:buNone/>
            </a:pPr>
            <a:endParaRPr lang="pt-BR" altLang="pt-BR" sz="1200" b="1">
              <a:solidFill>
                <a:srgbClr val="FF0000"/>
              </a:solidFill>
              <a:latin typeface="Arial" charset="0"/>
            </a:endParaRPr>
          </a:p>
          <a:p>
            <a:pPr algn="ctr">
              <a:spcBef>
                <a:spcPct val="0"/>
              </a:spcBef>
              <a:buClrTx/>
              <a:buSzTx/>
              <a:buFontTx/>
              <a:buNone/>
            </a:pPr>
            <a:r>
              <a:rPr lang="pt-BR" altLang="pt-BR" sz="1200">
                <a:solidFill>
                  <a:schemeClr val="tx1"/>
                </a:solidFill>
                <a:latin typeface="Arial" charset="0"/>
              </a:rPr>
              <a:t>Paracetamol 500mg comprimido x 200</a:t>
            </a:r>
            <a:endParaRPr lang="pt-BR" altLang="pt-BR" sz="1200" b="1">
              <a:solidFill>
                <a:srgbClr val="FF0000"/>
              </a:solidFill>
              <a:latin typeface="Arial" charset="0"/>
            </a:endParaRPr>
          </a:p>
        </p:txBody>
      </p:sp>
      <p:sp>
        <p:nvSpPr>
          <p:cNvPr id="25608" name="Cubo 13"/>
          <p:cNvSpPr>
            <a:spLocks noChangeArrowheads="1"/>
          </p:cNvSpPr>
          <p:nvPr/>
        </p:nvSpPr>
        <p:spPr bwMode="auto">
          <a:xfrm>
            <a:off x="3251200" y="1044575"/>
            <a:ext cx="2268538" cy="1187450"/>
          </a:xfrm>
          <a:prstGeom prst="cube">
            <a:avLst>
              <a:gd name="adj" fmla="val 25000"/>
            </a:avLst>
          </a:prstGeom>
          <a:solidFill>
            <a:srgbClr val="FFFFFF"/>
          </a:solidFill>
          <a:ln w="6350">
            <a:solidFill>
              <a:srgbClr val="002060"/>
            </a:solidFill>
            <a:miter lim="800000"/>
            <a:headEnd/>
            <a:tailEnd/>
          </a:ln>
        </p:spPr>
        <p:txBody>
          <a:bodyPr anchor="ctr"/>
          <a:lstStyle>
            <a:lvl1pPr>
              <a:spcBef>
                <a:spcPct val="20000"/>
              </a:spcBef>
              <a:buClr>
                <a:srgbClr val="66CCFF"/>
              </a:buClr>
              <a:buSzPct val="90000"/>
              <a:buFont typeface="Wingdings" charset="2"/>
              <a:buBlip>
                <a:blip r:embed="rId2"/>
              </a:buBlip>
              <a:defRPr sz="1700">
                <a:solidFill>
                  <a:srgbClr val="464847"/>
                </a:solidFill>
                <a:latin typeface="Verdana" charset="0"/>
                <a:ea typeface="ＭＳ Ｐゴシック" charset="-128"/>
              </a:defRPr>
            </a:lvl1pPr>
            <a:lvl2pPr marL="742950" indent="-285750">
              <a:spcBef>
                <a:spcPct val="20000"/>
              </a:spcBef>
              <a:buSzPct val="90000"/>
              <a:buBlip>
                <a:blip r:embed="rId2"/>
              </a:buBlip>
              <a:defRPr sz="1700">
                <a:solidFill>
                  <a:srgbClr val="464847"/>
                </a:solidFill>
                <a:latin typeface="Verdana" charset="0"/>
                <a:ea typeface="ＭＳ Ｐゴシック" charset="-128"/>
              </a:defRPr>
            </a:lvl2pPr>
            <a:lvl3pPr marL="1143000" indent="-228600">
              <a:spcBef>
                <a:spcPct val="20000"/>
              </a:spcBef>
              <a:defRPr sz="1700">
                <a:solidFill>
                  <a:srgbClr val="464847"/>
                </a:solidFill>
                <a:latin typeface="Verdana" charset="0"/>
                <a:ea typeface="ＭＳ Ｐゴシック" charset="-128"/>
              </a:defRPr>
            </a:lvl3pPr>
            <a:lvl4pPr marL="1600200" indent="-228600">
              <a:spcBef>
                <a:spcPct val="20000"/>
              </a:spcBef>
              <a:buBlip>
                <a:blip r:embed="rId2"/>
              </a:buBlip>
              <a:defRPr sz="1700">
                <a:solidFill>
                  <a:srgbClr val="464847"/>
                </a:solidFill>
                <a:latin typeface="Verdana" charset="0"/>
                <a:ea typeface="ＭＳ Ｐゴシック" charset="-128"/>
              </a:defRPr>
            </a:lvl4pPr>
            <a:lvl5pPr marL="2057400" indent="-228600">
              <a:spcBef>
                <a:spcPct val="20000"/>
              </a:spcBef>
              <a:buBlip>
                <a:blip r:embed="rId2"/>
              </a:buBlip>
              <a:defRPr sz="1700">
                <a:solidFill>
                  <a:srgbClr val="464847"/>
                </a:solidFill>
                <a:latin typeface="Verdana" charset="0"/>
                <a:ea typeface="ＭＳ Ｐゴシック" charset="-128"/>
              </a:defRPr>
            </a:lvl5pPr>
            <a:lvl6pPr marL="25146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6pPr>
            <a:lvl7pPr marL="29718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7pPr>
            <a:lvl8pPr marL="34290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8pPr>
            <a:lvl9pPr marL="38862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9pPr>
          </a:lstStyle>
          <a:p>
            <a:pPr algn="ctr" eaLnBrk="1" hangingPunct="1">
              <a:spcBef>
                <a:spcPct val="0"/>
              </a:spcBef>
              <a:buClrTx/>
              <a:buSzTx/>
              <a:buFontTx/>
              <a:buNone/>
            </a:pPr>
            <a:r>
              <a:rPr lang="pt-BR" altLang="pt-BR" sz="1200" b="1">
                <a:solidFill>
                  <a:srgbClr val="FF0000"/>
                </a:solidFill>
                <a:latin typeface="Arial" charset="0"/>
              </a:rPr>
              <a:t>VTM</a:t>
            </a:r>
          </a:p>
          <a:p>
            <a:pPr algn="ctr" eaLnBrk="1" hangingPunct="1">
              <a:spcBef>
                <a:spcPct val="0"/>
              </a:spcBef>
              <a:buClrTx/>
              <a:buSzTx/>
              <a:buFontTx/>
              <a:buNone/>
            </a:pPr>
            <a:endParaRPr lang="pt-BR" altLang="pt-BR" sz="1200" b="1">
              <a:solidFill>
                <a:srgbClr val="FF0000"/>
              </a:solidFill>
              <a:latin typeface="Arial" charset="0"/>
            </a:endParaRPr>
          </a:p>
          <a:p>
            <a:pPr algn="ctr" eaLnBrk="1" hangingPunct="1">
              <a:spcBef>
                <a:spcPct val="0"/>
              </a:spcBef>
              <a:buClrTx/>
              <a:buSzTx/>
              <a:buFontTx/>
              <a:buNone/>
            </a:pPr>
            <a:r>
              <a:rPr lang="pt-BR" altLang="pt-BR" sz="1200">
                <a:solidFill>
                  <a:schemeClr val="tx1"/>
                </a:solidFill>
                <a:latin typeface="Arial" charset="0"/>
              </a:rPr>
              <a:t>Paracetamol</a:t>
            </a:r>
          </a:p>
        </p:txBody>
      </p:sp>
      <p:sp>
        <p:nvSpPr>
          <p:cNvPr id="15" name="Seta para Baixo 28"/>
          <p:cNvSpPr>
            <a:spLocks noChangeArrowheads="1"/>
          </p:cNvSpPr>
          <p:nvPr/>
        </p:nvSpPr>
        <p:spPr bwMode="auto">
          <a:xfrm rot="-5400000">
            <a:off x="5924551" y="3373438"/>
            <a:ext cx="415925" cy="647700"/>
          </a:xfrm>
          <a:prstGeom prst="downArrow">
            <a:avLst>
              <a:gd name="adj1" fmla="val 50000"/>
              <a:gd name="adj2" fmla="val 49998"/>
            </a:avLst>
          </a:prstGeom>
          <a:gradFill rotWithShape="1">
            <a:gsLst>
              <a:gs pos="0">
                <a:srgbClr val="EBECF2"/>
              </a:gs>
              <a:gs pos="64999">
                <a:srgbClr val="CACCDC"/>
              </a:gs>
              <a:gs pos="100000">
                <a:srgbClr val="B2B6CF"/>
              </a:gs>
            </a:gsLst>
            <a:lin ang="5400000" scaled="1"/>
          </a:gradFill>
          <a:ln w="6350">
            <a:solidFill>
              <a:srgbClr val="001E60"/>
            </a:solidFill>
            <a:miter lim="800000"/>
            <a:headEnd/>
            <a:tailEnd/>
          </a:ln>
          <a:effectLst>
            <a:outerShdw blurRad="50800" dist="88900" dir="2700000" algn="tl" rotWithShape="0">
              <a:srgbClr val="000000">
                <a:alpha val="39998"/>
              </a:srgbClr>
            </a:outerShdw>
          </a:effectLst>
        </p:spPr>
        <p:txBody>
          <a:bodyPr anchor="ctr"/>
          <a:lstStyle>
            <a:lvl1pPr>
              <a:spcBef>
                <a:spcPct val="20000"/>
              </a:spcBef>
              <a:buClr>
                <a:srgbClr val="66CCFF"/>
              </a:buClr>
              <a:buSzPct val="90000"/>
              <a:buFont typeface="Wingdings" charset="2"/>
              <a:buBlip>
                <a:blip r:embed="rId2"/>
              </a:buBlip>
              <a:defRPr sz="1700">
                <a:solidFill>
                  <a:srgbClr val="464847"/>
                </a:solidFill>
                <a:latin typeface="Verdana" charset="0"/>
                <a:ea typeface="ＭＳ Ｐゴシック" charset="-128"/>
              </a:defRPr>
            </a:lvl1pPr>
            <a:lvl2pPr marL="742950" indent="-285750">
              <a:spcBef>
                <a:spcPct val="20000"/>
              </a:spcBef>
              <a:buSzPct val="90000"/>
              <a:buBlip>
                <a:blip r:embed="rId2"/>
              </a:buBlip>
              <a:defRPr sz="1700">
                <a:solidFill>
                  <a:srgbClr val="464847"/>
                </a:solidFill>
                <a:latin typeface="Verdana" charset="0"/>
                <a:ea typeface="ＭＳ Ｐゴシック" charset="-128"/>
              </a:defRPr>
            </a:lvl2pPr>
            <a:lvl3pPr marL="1143000" indent="-228600">
              <a:spcBef>
                <a:spcPct val="20000"/>
              </a:spcBef>
              <a:defRPr sz="1700">
                <a:solidFill>
                  <a:srgbClr val="464847"/>
                </a:solidFill>
                <a:latin typeface="Verdana" charset="0"/>
                <a:ea typeface="ＭＳ Ｐゴシック" charset="-128"/>
              </a:defRPr>
            </a:lvl3pPr>
            <a:lvl4pPr marL="1600200" indent="-228600">
              <a:spcBef>
                <a:spcPct val="20000"/>
              </a:spcBef>
              <a:buBlip>
                <a:blip r:embed="rId2"/>
              </a:buBlip>
              <a:defRPr sz="1700">
                <a:solidFill>
                  <a:srgbClr val="464847"/>
                </a:solidFill>
                <a:latin typeface="Verdana" charset="0"/>
                <a:ea typeface="ＭＳ Ｐゴシック" charset="-128"/>
              </a:defRPr>
            </a:lvl4pPr>
            <a:lvl5pPr marL="2057400" indent="-228600">
              <a:spcBef>
                <a:spcPct val="20000"/>
              </a:spcBef>
              <a:buBlip>
                <a:blip r:embed="rId2"/>
              </a:buBlip>
              <a:defRPr sz="1700">
                <a:solidFill>
                  <a:srgbClr val="464847"/>
                </a:solidFill>
                <a:latin typeface="Verdana" charset="0"/>
                <a:ea typeface="ＭＳ Ｐゴシック" charset="-128"/>
              </a:defRPr>
            </a:lvl5pPr>
            <a:lvl6pPr marL="25146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6pPr>
            <a:lvl7pPr marL="29718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7pPr>
            <a:lvl8pPr marL="34290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8pPr>
            <a:lvl9pPr marL="38862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9pPr>
          </a:lstStyle>
          <a:p>
            <a:pPr algn="ctr" eaLnBrk="1" hangingPunct="1">
              <a:spcBef>
                <a:spcPct val="0"/>
              </a:spcBef>
              <a:buClrTx/>
              <a:buSzTx/>
              <a:buFontTx/>
              <a:buNone/>
            </a:pPr>
            <a:endParaRPr lang="pt-BR" altLang="x-none" sz="1800">
              <a:solidFill>
                <a:srgbClr val="002060"/>
              </a:solidFill>
              <a:latin typeface="Calibri" charset="0"/>
            </a:endParaRPr>
          </a:p>
        </p:txBody>
      </p:sp>
      <p:sp>
        <p:nvSpPr>
          <p:cNvPr id="16" name="Seta para Baixo 28"/>
          <p:cNvSpPr>
            <a:spLocks noChangeArrowheads="1"/>
          </p:cNvSpPr>
          <p:nvPr/>
        </p:nvSpPr>
        <p:spPr bwMode="auto">
          <a:xfrm rot="5400000">
            <a:off x="5956301" y="5588001"/>
            <a:ext cx="414337" cy="639762"/>
          </a:xfrm>
          <a:prstGeom prst="downArrow">
            <a:avLst>
              <a:gd name="adj1" fmla="val 50000"/>
              <a:gd name="adj2" fmla="val 50003"/>
            </a:avLst>
          </a:prstGeom>
          <a:gradFill rotWithShape="1">
            <a:gsLst>
              <a:gs pos="0">
                <a:srgbClr val="EBECF2"/>
              </a:gs>
              <a:gs pos="64999">
                <a:srgbClr val="CACCDC"/>
              </a:gs>
              <a:gs pos="100000">
                <a:srgbClr val="B2B6CF"/>
              </a:gs>
            </a:gsLst>
            <a:lin ang="5400000" scaled="1"/>
          </a:gradFill>
          <a:ln w="6350">
            <a:solidFill>
              <a:srgbClr val="001E60"/>
            </a:solidFill>
            <a:miter lim="800000"/>
            <a:headEnd/>
            <a:tailEnd/>
          </a:ln>
          <a:effectLst>
            <a:outerShdw blurRad="50800" dist="88900" dir="2700000" algn="tl" rotWithShape="0">
              <a:srgbClr val="000000">
                <a:alpha val="39998"/>
              </a:srgbClr>
            </a:outerShdw>
          </a:effectLst>
        </p:spPr>
        <p:txBody>
          <a:bodyPr anchor="ctr"/>
          <a:lstStyle>
            <a:lvl1pPr>
              <a:spcBef>
                <a:spcPct val="20000"/>
              </a:spcBef>
              <a:buClr>
                <a:srgbClr val="66CCFF"/>
              </a:buClr>
              <a:buSzPct val="90000"/>
              <a:buFont typeface="Wingdings" charset="2"/>
              <a:buBlip>
                <a:blip r:embed="rId2"/>
              </a:buBlip>
              <a:defRPr sz="1700">
                <a:solidFill>
                  <a:srgbClr val="464847"/>
                </a:solidFill>
                <a:latin typeface="Verdana" charset="0"/>
                <a:ea typeface="ＭＳ Ｐゴシック" charset="-128"/>
              </a:defRPr>
            </a:lvl1pPr>
            <a:lvl2pPr marL="742950" indent="-285750">
              <a:spcBef>
                <a:spcPct val="20000"/>
              </a:spcBef>
              <a:buSzPct val="90000"/>
              <a:buBlip>
                <a:blip r:embed="rId2"/>
              </a:buBlip>
              <a:defRPr sz="1700">
                <a:solidFill>
                  <a:srgbClr val="464847"/>
                </a:solidFill>
                <a:latin typeface="Verdana" charset="0"/>
                <a:ea typeface="ＭＳ Ｐゴシック" charset="-128"/>
              </a:defRPr>
            </a:lvl2pPr>
            <a:lvl3pPr marL="1143000" indent="-228600">
              <a:spcBef>
                <a:spcPct val="20000"/>
              </a:spcBef>
              <a:defRPr sz="1700">
                <a:solidFill>
                  <a:srgbClr val="464847"/>
                </a:solidFill>
                <a:latin typeface="Verdana" charset="0"/>
                <a:ea typeface="ＭＳ Ｐゴシック" charset="-128"/>
              </a:defRPr>
            </a:lvl3pPr>
            <a:lvl4pPr marL="1600200" indent="-228600">
              <a:spcBef>
                <a:spcPct val="20000"/>
              </a:spcBef>
              <a:buBlip>
                <a:blip r:embed="rId2"/>
              </a:buBlip>
              <a:defRPr sz="1700">
                <a:solidFill>
                  <a:srgbClr val="464847"/>
                </a:solidFill>
                <a:latin typeface="Verdana" charset="0"/>
                <a:ea typeface="ＭＳ Ｐゴシック" charset="-128"/>
              </a:defRPr>
            </a:lvl4pPr>
            <a:lvl5pPr marL="2057400" indent="-228600">
              <a:spcBef>
                <a:spcPct val="20000"/>
              </a:spcBef>
              <a:buBlip>
                <a:blip r:embed="rId2"/>
              </a:buBlip>
              <a:defRPr sz="1700">
                <a:solidFill>
                  <a:srgbClr val="464847"/>
                </a:solidFill>
                <a:latin typeface="Verdana" charset="0"/>
                <a:ea typeface="ＭＳ Ｐゴシック" charset="-128"/>
              </a:defRPr>
            </a:lvl5pPr>
            <a:lvl6pPr marL="25146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6pPr>
            <a:lvl7pPr marL="29718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7pPr>
            <a:lvl8pPr marL="34290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8pPr>
            <a:lvl9pPr marL="38862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9pPr>
          </a:lstStyle>
          <a:p>
            <a:pPr algn="ctr" eaLnBrk="1" hangingPunct="1">
              <a:spcBef>
                <a:spcPct val="0"/>
              </a:spcBef>
              <a:buClrTx/>
              <a:buSzTx/>
              <a:buFontTx/>
              <a:buNone/>
            </a:pPr>
            <a:endParaRPr lang="pt-BR" altLang="x-none" sz="1800">
              <a:solidFill>
                <a:srgbClr val="002060"/>
              </a:solidFill>
              <a:latin typeface="Calibri" charset="0"/>
            </a:endParaRPr>
          </a:p>
        </p:txBody>
      </p:sp>
      <p:sp>
        <p:nvSpPr>
          <p:cNvPr id="17" name="Seta para Baixo 28"/>
          <p:cNvSpPr>
            <a:spLocks noChangeArrowheads="1"/>
          </p:cNvSpPr>
          <p:nvPr/>
        </p:nvSpPr>
        <p:spPr bwMode="auto">
          <a:xfrm>
            <a:off x="4178300" y="4410075"/>
            <a:ext cx="414338" cy="673100"/>
          </a:xfrm>
          <a:prstGeom prst="downArrow">
            <a:avLst>
              <a:gd name="adj1" fmla="val 50000"/>
              <a:gd name="adj2" fmla="val 49999"/>
            </a:avLst>
          </a:prstGeom>
          <a:gradFill rotWithShape="1">
            <a:gsLst>
              <a:gs pos="0">
                <a:srgbClr val="EBECF2"/>
              </a:gs>
              <a:gs pos="64999">
                <a:srgbClr val="CACCDC"/>
              </a:gs>
              <a:gs pos="100000">
                <a:srgbClr val="B2B6CF"/>
              </a:gs>
            </a:gsLst>
            <a:lin ang="5400000" scaled="1"/>
          </a:gradFill>
          <a:ln w="6350">
            <a:solidFill>
              <a:srgbClr val="001E60"/>
            </a:solidFill>
            <a:miter lim="800000"/>
            <a:headEnd/>
            <a:tailEnd/>
          </a:ln>
          <a:effectLst>
            <a:outerShdw blurRad="50800" dist="88900" dir="2700000" algn="tl" rotWithShape="0">
              <a:srgbClr val="000000">
                <a:alpha val="39998"/>
              </a:srgbClr>
            </a:outerShdw>
          </a:effectLst>
        </p:spPr>
        <p:txBody>
          <a:bodyPr anchor="ctr"/>
          <a:lstStyle>
            <a:lvl1pPr>
              <a:spcBef>
                <a:spcPct val="20000"/>
              </a:spcBef>
              <a:buClr>
                <a:srgbClr val="66CCFF"/>
              </a:buClr>
              <a:buSzPct val="90000"/>
              <a:buFont typeface="Wingdings" charset="2"/>
              <a:buBlip>
                <a:blip r:embed="rId2"/>
              </a:buBlip>
              <a:defRPr sz="1700">
                <a:solidFill>
                  <a:srgbClr val="464847"/>
                </a:solidFill>
                <a:latin typeface="Verdana" charset="0"/>
                <a:ea typeface="ＭＳ Ｐゴシック" charset="-128"/>
              </a:defRPr>
            </a:lvl1pPr>
            <a:lvl2pPr marL="742950" indent="-285750">
              <a:spcBef>
                <a:spcPct val="20000"/>
              </a:spcBef>
              <a:buSzPct val="90000"/>
              <a:buBlip>
                <a:blip r:embed="rId2"/>
              </a:buBlip>
              <a:defRPr sz="1700">
                <a:solidFill>
                  <a:srgbClr val="464847"/>
                </a:solidFill>
                <a:latin typeface="Verdana" charset="0"/>
                <a:ea typeface="ＭＳ Ｐゴシック" charset="-128"/>
              </a:defRPr>
            </a:lvl2pPr>
            <a:lvl3pPr marL="1143000" indent="-228600">
              <a:spcBef>
                <a:spcPct val="20000"/>
              </a:spcBef>
              <a:defRPr sz="1700">
                <a:solidFill>
                  <a:srgbClr val="464847"/>
                </a:solidFill>
                <a:latin typeface="Verdana" charset="0"/>
                <a:ea typeface="ＭＳ Ｐゴシック" charset="-128"/>
              </a:defRPr>
            </a:lvl3pPr>
            <a:lvl4pPr marL="1600200" indent="-228600">
              <a:spcBef>
                <a:spcPct val="20000"/>
              </a:spcBef>
              <a:buBlip>
                <a:blip r:embed="rId2"/>
              </a:buBlip>
              <a:defRPr sz="1700">
                <a:solidFill>
                  <a:srgbClr val="464847"/>
                </a:solidFill>
                <a:latin typeface="Verdana" charset="0"/>
                <a:ea typeface="ＭＳ Ｐゴシック" charset="-128"/>
              </a:defRPr>
            </a:lvl4pPr>
            <a:lvl5pPr marL="2057400" indent="-228600">
              <a:spcBef>
                <a:spcPct val="20000"/>
              </a:spcBef>
              <a:buBlip>
                <a:blip r:embed="rId2"/>
              </a:buBlip>
              <a:defRPr sz="1700">
                <a:solidFill>
                  <a:srgbClr val="464847"/>
                </a:solidFill>
                <a:latin typeface="Verdana" charset="0"/>
                <a:ea typeface="ＭＳ Ｐゴシック" charset="-128"/>
              </a:defRPr>
            </a:lvl5pPr>
            <a:lvl6pPr marL="25146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6pPr>
            <a:lvl7pPr marL="29718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7pPr>
            <a:lvl8pPr marL="34290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8pPr>
            <a:lvl9pPr marL="38862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9pPr>
          </a:lstStyle>
          <a:p>
            <a:pPr algn="ctr" eaLnBrk="1" hangingPunct="1">
              <a:spcBef>
                <a:spcPct val="0"/>
              </a:spcBef>
              <a:buClrTx/>
              <a:buSzTx/>
              <a:buFontTx/>
              <a:buNone/>
            </a:pPr>
            <a:endParaRPr lang="pt-BR" altLang="x-none" sz="1200">
              <a:solidFill>
                <a:srgbClr val="002060"/>
              </a:solidFill>
              <a:latin typeface="Arial" charset="0"/>
            </a:endParaRPr>
          </a:p>
        </p:txBody>
      </p:sp>
      <p:sp>
        <p:nvSpPr>
          <p:cNvPr id="18" name="Seta para Baixo 28"/>
          <p:cNvSpPr>
            <a:spLocks noChangeArrowheads="1"/>
          </p:cNvSpPr>
          <p:nvPr/>
        </p:nvSpPr>
        <p:spPr bwMode="auto">
          <a:xfrm>
            <a:off x="4178300" y="2362200"/>
            <a:ext cx="414338" cy="673100"/>
          </a:xfrm>
          <a:prstGeom prst="downArrow">
            <a:avLst>
              <a:gd name="adj1" fmla="val 50000"/>
              <a:gd name="adj2" fmla="val 49999"/>
            </a:avLst>
          </a:prstGeom>
          <a:gradFill rotWithShape="1">
            <a:gsLst>
              <a:gs pos="0">
                <a:srgbClr val="EBECF2"/>
              </a:gs>
              <a:gs pos="64999">
                <a:srgbClr val="CACCDC"/>
              </a:gs>
              <a:gs pos="100000">
                <a:srgbClr val="B2B6CF"/>
              </a:gs>
            </a:gsLst>
            <a:lin ang="5400000" scaled="1"/>
          </a:gradFill>
          <a:ln w="6350">
            <a:solidFill>
              <a:srgbClr val="001E60"/>
            </a:solidFill>
            <a:miter lim="800000"/>
            <a:headEnd/>
            <a:tailEnd/>
          </a:ln>
          <a:effectLst>
            <a:outerShdw blurRad="50800" dist="88900" dir="2700000" algn="tl" rotWithShape="0">
              <a:srgbClr val="000000">
                <a:alpha val="39998"/>
              </a:srgbClr>
            </a:outerShdw>
          </a:effectLst>
        </p:spPr>
        <p:txBody>
          <a:bodyPr anchor="ctr"/>
          <a:lstStyle>
            <a:lvl1pPr>
              <a:spcBef>
                <a:spcPct val="20000"/>
              </a:spcBef>
              <a:buClr>
                <a:srgbClr val="66CCFF"/>
              </a:buClr>
              <a:buSzPct val="90000"/>
              <a:buFont typeface="Wingdings" charset="2"/>
              <a:buBlip>
                <a:blip r:embed="rId2"/>
              </a:buBlip>
              <a:defRPr sz="1700">
                <a:solidFill>
                  <a:srgbClr val="464847"/>
                </a:solidFill>
                <a:latin typeface="Verdana" charset="0"/>
                <a:ea typeface="ＭＳ Ｐゴシック" charset="-128"/>
              </a:defRPr>
            </a:lvl1pPr>
            <a:lvl2pPr marL="742950" indent="-285750">
              <a:spcBef>
                <a:spcPct val="20000"/>
              </a:spcBef>
              <a:buSzPct val="90000"/>
              <a:buBlip>
                <a:blip r:embed="rId2"/>
              </a:buBlip>
              <a:defRPr sz="1700">
                <a:solidFill>
                  <a:srgbClr val="464847"/>
                </a:solidFill>
                <a:latin typeface="Verdana" charset="0"/>
                <a:ea typeface="ＭＳ Ｐゴシック" charset="-128"/>
              </a:defRPr>
            </a:lvl2pPr>
            <a:lvl3pPr marL="1143000" indent="-228600">
              <a:spcBef>
                <a:spcPct val="20000"/>
              </a:spcBef>
              <a:defRPr sz="1700">
                <a:solidFill>
                  <a:srgbClr val="464847"/>
                </a:solidFill>
                <a:latin typeface="Verdana" charset="0"/>
                <a:ea typeface="ＭＳ Ｐゴシック" charset="-128"/>
              </a:defRPr>
            </a:lvl3pPr>
            <a:lvl4pPr marL="1600200" indent="-228600">
              <a:spcBef>
                <a:spcPct val="20000"/>
              </a:spcBef>
              <a:buBlip>
                <a:blip r:embed="rId2"/>
              </a:buBlip>
              <a:defRPr sz="1700">
                <a:solidFill>
                  <a:srgbClr val="464847"/>
                </a:solidFill>
                <a:latin typeface="Verdana" charset="0"/>
                <a:ea typeface="ＭＳ Ｐゴシック" charset="-128"/>
              </a:defRPr>
            </a:lvl4pPr>
            <a:lvl5pPr marL="2057400" indent="-228600">
              <a:spcBef>
                <a:spcPct val="20000"/>
              </a:spcBef>
              <a:buBlip>
                <a:blip r:embed="rId2"/>
              </a:buBlip>
              <a:defRPr sz="1700">
                <a:solidFill>
                  <a:srgbClr val="464847"/>
                </a:solidFill>
                <a:latin typeface="Verdana" charset="0"/>
                <a:ea typeface="ＭＳ Ｐゴシック" charset="-128"/>
              </a:defRPr>
            </a:lvl5pPr>
            <a:lvl6pPr marL="25146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6pPr>
            <a:lvl7pPr marL="29718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7pPr>
            <a:lvl8pPr marL="34290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8pPr>
            <a:lvl9pPr marL="38862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9pPr>
          </a:lstStyle>
          <a:p>
            <a:pPr algn="ctr" eaLnBrk="1" hangingPunct="1">
              <a:spcBef>
                <a:spcPct val="0"/>
              </a:spcBef>
              <a:buClrTx/>
              <a:buSzTx/>
              <a:buFontTx/>
              <a:buNone/>
            </a:pPr>
            <a:endParaRPr lang="pt-BR" altLang="x-none" sz="1200">
              <a:solidFill>
                <a:srgbClr val="002060"/>
              </a:solidFill>
              <a:latin typeface="Arial" charset="0"/>
            </a:endParaRPr>
          </a:p>
        </p:txBody>
      </p:sp>
      <p:sp>
        <p:nvSpPr>
          <p:cNvPr id="25613" name="Cubo 23"/>
          <p:cNvSpPr>
            <a:spLocks noChangeArrowheads="1"/>
          </p:cNvSpPr>
          <p:nvPr/>
        </p:nvSpPr>
        <p:spPr bwMode="auto">
          <a:xfrm>
            <a:off x="6629401" y="3128963"/>
            <a:ext cx="2339975" cy="1136650"/>
          </a:xfrm>
          <a:prstGeom prst="cube">
            <a:avLst>
              <a:gd name="adj" fmla="val 25000"/>
            </a:avLst>
          </a:prstGeom>
          <a:solidFill>
            <a:srgbClr val="FFFFFF"/>
          </a:solidFill>
          <a:ln w="6350">
            <a:solidFill>
              <a:srgbClr val="002060"/>
            </a:solidFill>
            <a:miter lim="800000"/>
            <a:headEnd/>
            <a:tailEnd/>
          </a:ln>
        </p:spPr>
        <p:txBody>
          <a:bodyPr anchor="ctr"/>
          <a:lstStyle>
            <a:lvl1pPr>
              <a:spcBef>
                <a:spcPct val="20000"/>
              </a:spcBef>
              <a:buClr>
                <a:srgbClr val="66CCFF"/>
              </a:buClr>
              <a:buSzPct val="90000"/>
              <a:buFont typeface="Wingdings" charset="2"/>
              <a:buBlip>
                <a:blip r:embed="rId2"/>
              </a:buBlip>
              <a:defRPr sz="1700">
                <a:solidFill>
                  <a:srgbClr val="464847"/>
                </a:solidFill>
                <a:latin typeface="Verdana" charset="0"/>
                <a:ea typeface="ＭＳ Ｐゴシック" charset="-128"/>
              </a:defRPr>
            </a:lvl1pPr>
            <a:lvl2pPr marL="742950" indent="-285750">
              <a:spcBef>
                <a:spcPct val="20000"/>
              </a:spcBef>
              <a:buSzPct val="90000"/>
              <a:buBlip>
                <a:blip r:embed="rId2"/>
              </a:buBlip>
              <a:defRPr sz="1700">
                <a:solidFill>
                  <a:srgbClr val="464847"/>
                </a:solidFill>
                <a:latin typeface="Verdana" charset="0"/>
                <a:ea typeface="ＭＳ Ｐゴシック" charset="-128"/>
              </a:defRPr>
            </a:lvl2pPr>
            <a:lvl3pPr marL="1143000" indent="-228600">
              <a:spcBef>
                <a:spcPct val="20000"/>
              </a:spcBef>
              <a:defRPr sz="1700">
                <a:solidFill>
                  <a:srgbClr val="464847"/>
                </a:solidFill>
                <a:latin typeface="Verdana" charset="0"/>
                <a:ea typeface="ＭＳ Ｐゴシック" charset="-128"/>
              </a:defRPr>
            </a:lvl3pPr>
            <a:lvl4pPr marL="1600200" indent="-228600">
              <a:spcBef>
                <a:spcPct val="20000"/>
              </a:spcBef>
              <a:buBlip>
                <a:blip r:embed="rId2"/>
              </a:buBlip>
              <a:defRPr sz="1700">
                <a:solidFill>
                  <a:srgbClr val="464847"/>
                </a:solidFill>
                <a:latin typeface="Verdana" charset="0"/>
                <a:ea typeface="ＭＳ Ｐゴシック" charset="-128"/>
              </a:defRPr>
            </a:lvl4pPr>
            <a:lvl5pPr marL="2057400" indent="-228600">
              <a:spcBef>
                <a:spcPct val="20000"/>
              </a:spcBef>
              <a:buBlip>
                <a:blip r:embed="rId2"/>
              </a:buBlip>
              <a:defRPr sz="1700">
                <a:solidFill>
                  <a:srgbClr val="464847"/>
                </a:solidFill>
                <a:latin typeface="Verdana" charset="0"/>
                <a:ea typeface="ＭＳ Ｐゴシック" charset="-128"/>
              </a:defRPr>
            </a:lvl5pPr>
            <a:lvl6pPr marL="25146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6pPr>
            <a:lvl7pPr marL="29718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7pPr>
            <a:lvl8pPr marL="34290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8pPr>
            <a:lvl9pPr marL="38862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9pPr>
          </a:lstStyle>
          <a:p>
            <a:pPr algn="ctr" eaLnBrk="1" hangingPunct="1">
              <a:spcBef>
                <a:spcPct val="0"/>
              </a:spcBef>
              <a:buClrTx/>
              <a:buSzTx/>
              <a:buFontTx/>
              <a:buNone/>
            </a:pPr>
            <a:r>
              <a:rPr lang="pt-BR" altLang="pt-BR" sz="1200" b="1">
                <a:solidFill>
                  <a:srgbClr val="FF0000"/>
                </a:solidFill>
                <a:latin typeface="Arial" charset="0"/>
              </a:rPr>
              <a:t>AMP</a:t>
            </a:r>
          </a:p>
          <a:p>
            <a:pPr algn="ctr">
              <a:spcBef>
                <a:spcPct val="0"/>
              </a:spcBef>
              <a:buClrTx/>
              <a:buSzTx/>
              <a:buFontTx/>
              <a:buNone/>
            </a:pPr>
            <a:r>
              <a:rPr lang="pt-BR" altLang="pt-BR" sz="1100">
                <a:solidFill>
                  <a:schemeClr val="tx1"/>
                </a:solidFill>
                <a:latin typeface="Arial" charset="0"/>
              </a:rPr>
              <a:t>Tylenol 500mg comprimido (Janssen-Cilag Farmacêutica Ltda)</a:t>
            </a:r>
            <a:endParaRPr lang="pt-BR" altLang="pt-BR" sz="1100" b="1">
              <a:solidFill>
                <a:srgbClr val="FF0000"/>
              </a:solidFill>
              <a:latin typeface="Arial" charset="0"/>
            </a:endParaRPr>
          </a:p>
          <a:p>
            <a:pPr algn="ctr" eaLnBrk="1" hangingPunct="1">
              <a:spcBef>
                <a:spcPct val="0"/>
              </a:spcBef>
              <a:buClrTx/>
              <a:buSzTx/>
              <a:buFontTx/>
              <a:buNone/>
            </a:pPr>
            <a:endParaRPr lang="pt-BR" altLang="pt-BR" sz="1200" b="1">
              <a:solidFill>
                <a:srgbClr val="FF0000"/>
              </a:solidFill>
              <a:latin typeface="Arial" charset="0"/>
            </a:endParaRPr>
          </a:p>
        </p:txBody>
      </p:sp>
      <p:sp>
        <p:nvSpPr>
          <p:cNvPr id="25614" name="Cubo 25"/>
          <p:cNvSpPr>
            <a:spLocks noChangeArrowheads="1"/>
          </p:cNvSpPr>
          <p:nvPr/>
        </p:nvSpPr>
        <p:spPr bwMode="auto">
          <a:xfrm>
            <a:off x="6629401" y="5338764"/>
            <a:ext cx="2339975" cy="1138237"/>
          </a:xfrm>
          <a:prstGeom prst="cube">
            <a:avLst>
              <a:gd name="adj" fmla="val 25000"/>
            </a:avLst>
          </a:prstGeom>
          <a:solidFill>
            <a:srgbClr val="FFFFFF"/>
          </a:solidFill>
          <a:ln w="6350">
            <a:solidFill>
              <a:srgbClr val="002060"/>
            </a:solidFill>
            <a:miter lim="800000"/>
            <a:headEnd/>
            <a:tailEnd/>
          </a:ln>
        </p:spPr>
        <p:txBody>
          <a:bodyPr anchor="ctr"/>
          <a:lstStyle>
            <a:lvl1pPr>
              <a:spcBef>
                <a:spcPct val="20000"/>
              </a:spcBef>
              <a:buClr>
                <a:srgbClr val="66CCFF"/>
              </a:buClr>
              <a:buSzPct val="90000"/>
              <a:buFont typeface="Wingdings" charset="2"/>
              <a:buBlip>
                <a:blip r:embed="rId2"/>
              </a:buBlip>
              <a:defRPr sz="1700">
                <a:solidFill>
                  <a:srgbClr val="464847"/>
                </a:solidFill>
                <a:latin typeface="Verdana" charset="0"/>
                <a:ea typeface="ＭＳ Ｐゴシック" charset="-128"/>
              </a:defRPr>
            </a:lvl1pPr>
            <a:lvl2pPr marL="742950" indent="-285750">
              <a:spcBef>
                <a:spcPct val="20000"/>
              </a:spcBef>
              <a:buSzPct val="90000"/>
              <a:buBlip>
                <a:blip r:embed="rId2"/>
              </a:buBlip>
              <a:defRPr sz="1700">
                <a:solidFill>
                  <a:srgbClr val="464847"/>
                </a:solidFill>
                <a:latin typeface="Verdana" charset="0"/>
                <a:ea typeface="ＭＳ Ｐゴシック" charset="-128"/>
              </a:defRPr>
            </a:lvl2pPr>
            <a:lvl3pPr marL="1143000" indent="-228600">
              <a:spcBef>
                <a:spcPct val="20000"/>
              </a:spcBef>
              <a:defRPr sz="1700">
                <a:solidFill>
                  <a:srgbClr val="464847"/>
                </a:solidFill>
                <a:latin typeface="Verdana" charset="0"/>
                <a:ea typeface="ＭＳ Ｐゴシック" charset="-128"/>
              </a:defRPr>
            </a:lvl3pPr>
            <a:lvl4pPr marL="1600200" indent="-228600">
              <a:spcBef>
                <a:spcPct val="20000"/>
              </a:spcBef>
              <a:buBlip>
                <a:blip r:embed="rId2"/>
              </a:buBlip>
              <a:defRPr sz="1700">
                <a:solidFill>
                  <a:srgbClr val="464847"/>
                </a:solidFill>
                <a:latin typeface="Verdana" charset="0"/>
                <a:ea typeface="ＭＳ Ｐゴシック" charset="-128"/>
              </a:defRPr>
            </a:lvl4pPr>
            <a:lvl5pPr marL="2057400" indent="-228600">
              <a:spcBef>
                <a:spcPct val="20000"/>
              </a:spcBef>
              <a:buBlip>
                <a:blip r:embed="rId2"/>
              </a:buBlip>
              <a:defRPr sz="1700">
                <a:solidFill>
                  <a:srgbClr val="464847"/>
                </a:solidFill>
                <a:latin typeface="Verdana" charset="0"/>
                <a:ea typeface="ＭＳ Ｐゴシック" charset="-128"/>
              </a:defRPr>
            </a:lvl5pPr>
            <a:lvl6pPr marL="25146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6pPr>
            <a:lvl7pPr marL="29718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7pPr>
            <a:lvl8pPr marL="34290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8pPr>
            <a:lvl9pPr marL="3886200" indent="-228600" eaLnBrk="0" fontAlgn="base" hangingPunct="0">
              <a:spcBef>
                <a:spcPct val="20000"/>
              </a:spcBef>
              <a:spcAft>
                <a:spcPct val="0"/>
              </a:spcAft>
              <a:buBlip>
                <a:blip r:embed="rId2"/>
              </a:buBlip>
              <a:defRPr sz="1700">
                <a:solidFill>
                  <a:srgbClr val="464847"/>
                </a:solidFill>
                <a:latin typeface="Verdana" charset="0"/>
                <a:ea typeface="ＭＳ Ｐゴシック" charset="-128"/>
              </a:defRPr>
            </a:lvl9pPr>
          </a:lstStyle>
          <a:p>
            <a:pPr algn="ctr" eaLnBrk="1" hangingPunct="1">
              <a:spcBef>
                <a:spcPct val="0"/>
              </a:spcBef>
              <a:buClrTx/>
              <a:buSzTx/>
              <a:buFontTx/>
              <a:buNone/>
            </a:pPr>
            <a:r>
              <a:rPr lang="pt-BR" altLang="pt-BR" sz="1200" b="1">
                <a:solidFill>
                  <a:srgbClr val="FF0000"/>
                </a:solidFill>
                <a:latin typeface="Arial" charset="0"/>
              </a:rPr>
              <a:t>AMPP</a:t>
            </a:r>
          </a:p>
          <a:p>
            <a:pPr algn="ctr">
              <a:spcBef>
                <a:spcPct val="0"/>
              </a:spcBef>
              <a:buClrTx/>
              <a:buSzTx/>
              <a:buFontTx/>
              <a:buNone/>
            </a:pPr>
            <a:r>
              <a:rPr lang="pt-BR" altLang="pt-BR" sz="1200">
                <a:solidFill>
                  <a:schemeClr val="tx1"/>
                </a:solidFill>
                <a:latin typeface="Arial" charset="0"/>
              </a:rPr>
              <a:t>Tylenol 500mg comprimido (Janssen-Cilag Farmacêutica Ltda) x 200</a:t>
            </a:r>
            <a:endParaRPr lang="pt-BR" altLang="pt-BR" sz="1200" b="1">
              <a:solidFill>
                <a:srgbClr val="FF0000"/>
              </a:solidFill>
              <a:latin typeface="Arial" charset="0"/>
            </a:endParaRPr>
          </a:p>
        </p:txBody>
      </p:sp>
      <p:sp>
        <p:nvSpPr>
          <p:cNvPr id="29" name="CaixaDeTexto 28"/>
          <p:cNvSpPr txBox="1">
            <a:spLocks noChangeArrowheads="1"/>
          </p:cNvSpPr>
          <p:nvPr/>
        </p:nvSpPr>
        <p:spPr bwMode="auto">
          <a:xfrm>
            <a:off x="1545021" y="1557339"/>
            <a:ext cx="1382329" cy="584775"/>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wrap="square">
            <a:spAutoFit/>
          </a:bodyPr>
          <a:lstStyle/>
          <a:p>
            <a:pPr algn="ctr">
              <a:defRPr/>
            </a:pPr>
            <a:r>
              <a:rPr lang="pt-BR" sz="1600" b="1" dirty="0">
                <a:solidFill>
                  <a:schemeClr val="dk1"/>
                </a:solidFill>
              </a:rPr>
              <a:t>SNOMED CT: </a:t>
            </a:r>
          </a:p>
          <a:p>
            <a:pPr algn="ctr">
              <a:defRPr/>
            </a:pPr>
            <a:r>
              <a:rPr lang="pt-BR" sz="1600" b="1" dirty="0">
                <a:solidFill>
                  <a:schemeClr val="dk1"/>
                </a:solidFill>
              </a:rPr>
              <a:t>90332006</a:t>
            </a:r>
          </a:p>
        </p:txBody>
      </p:sp>
      <p:sp>
        <p:nvSpPr>
          <p:cNvPr id="30" name="CaixaDeTexto 29"/>
          <p:cNvSpPr txBox="1">
            <a:spLocks noChangeArrowheads="1"/>
          </p:cNvSpPr>
          <p:nvPr/>
        </p:nvSpPr>
        <p:spPr bwMode="auto">
          <a:xfrm>
            <a:off x="1557721" y="3533776"/>
            <a:ext cx="1382329" cy="584775"/>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wrap="square">
            <a:spAutoFit/>
          </a:bodyPr>
          <a:lstStyle/>
          <a:p>
            <a:pPr algn="ctr">
              <a:defRPr/>
            </a:pPr>
            <a:r>
              <a:rPr lang="pt-BR" sz="1600" b="1" dirty="0">
                <a:solidFill>
                  <a:schemeClr val="dk1"/>
                </a:solidFill>
              </a:rPr>
              <a:t>SNOMED CT: </a:t>
            </a:r>
          </a:p>
          <a:p>
            <a:pPr algn="ctr">
              <a:defRPr/>
            </a:pPr>
            <a:r>
              <a:rPr lang="pt-BR" sz="1600" b="1" dirty="0">
                <a:solidFill>
                  <a:schemeClr val="dk1"/>
                </a:solidFill>
              </a:rPr>
              <a:t>322236009</a:t>
            </a:r>
          </a:p>
        </p:txBody>
      </p:sp>
      <p:sp>
        <p:nvSpPr>
          <p:cNvPr id="31" name="CaixaDeTexto 30"/>
          <p:cNvSpPr txBox="1">
            <a:spLocks noChangeArrowheads="1"/>
          </p:cNvSpPr>
          <p:nvPr/>
        </p:nvSpPr>
        <p:spPr bwMode="auto">
          <a:xfrm>
            <a:off x="1153551" y="5724526"/>
            <a:ext cx="1773799" cy="584775"/>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wrap="square">
            <a:spAutoFit/>
          </a:bodyPr>
          <a:lstStyle/>
          <a:p>
            <a:pPr algn="ctr">
              <a:defRPr/>
            </a:pPr>
            <a:r>
              <a:rPr lang="pt-BR" sz="1600" b="1" dirty="0">
                <a:solidFill>
                  <a:schemeClr val="dk1"/>
                </a:solidFill>
              </a:rPr>
              <a:t>SNOMED CT: </a:t>
            </a:r>
          </a:p>
          <a:p>
            <a:pPr algn="ctr">
              <a:defRPr/>
            </a:pPr>
            <a:r>
              <a:rPr lang="pt-BR" sz="1600" b="1" dirty="0">
                <a:solidFill>
                  <a:srgbClr val="FF0000"/>
                </a:solidFill>
              </a:rPr>
              <a:t>@BRASIL1235</a:t>
            </a:r>
          </a:p>
        </p:txBody>
      </p:sp>
      <p:sp>
        <p:nvSpPr>
          <p:cNvPr id="32" name="CaixaDeTexto 31"/>
          <p:cNvSpPr txBox="1">
            <a:spLocks noChangeArrowheads="1"/>
          </p:cNvSpPr>
          <p:nvPr/>
        </p:nvSpPr>
        <p:spPr bwMode="auto">
          <a:xfrm>
            <a:off x="9263064" y="3533777"/>
            <a:ext cx="2117699" cy="584775"/>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wrap="square">
            <a:spAutoFit/>
          </a:bodyPr>
          <a:lstStyle/>
          <a:p>
            <a:pPr algn="ctr">
              <a:defRPr/>
            </a:pPr>
            <a:r>
              <a:rPr lang="pt-BR" sz="1600" b="1" dirty="0">
                <a:solidFill>
                  <a:schemeClr val="dk1"/>
                </a:solidFill>
              </a:rPr>
              <a:t>SNOMED CT: </a:t>
            </a:r>
          </a:p>
          <a:p>
            <a:pPr algn="ctr">
              <a:defRPr/>
            </a:pPr>
            <a:r>
              <a:rPr lang="pt-BR" sz="1600" b="1" dirty="0">
                <a:solidFill>
                  <a:srgbClr val="FF0000"/>
                </a:solidFill>
              </a:rPr>
              <a:t>@BRASIL7586</a:t>
            </a:r>
          </a:p>
        </p:txBody>
      </p:sp>
      <p:sp>
        <p:nvSpPr>
          <p:cNvPr id="33" name="CaixaDeTexto 32"/>
          <p:cNvSpPr txBox="1">
            <a:spLocks noChangeArrowheads="1"/>
          </p:cNvSpPr>
          <p:nvPr/>
        </p:nvSpPr>
        <p:spPr bwMode="auto">
          <a:xfrm>
            <a:off x="9266238" y="5700714"/>
            <a:ext cx="2001984" cy="584775"/>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000000">
                <a:alpha val="37999"/>
              </a:srgbClr>
            </a:outerShdw>
          </a:effectLst>
        </p:spPr>
        <p:txBody>
          <a:bodyPr wrap="square">
            <a:spAutoFit/>
          </a:bodyPr>
          <a:lstStyle/>
          <a:p>
            <a:pPr algn="ctr">
              <a:defRPr/>
            </a:pPr>
            <a:r>
              <a:rPr lang="pt-BR" sz="1600" b="1" dirty="0">
                <a:solidFill>
                  <a:schemeClr val="dk1"/>
                </a:solidFill>
              </a:rPr>
              <a:t>SNOMED CT: </a:t>
            </a:r>
          </a:p>
          <a:p>
            <a:pPr algn="ctr">
              <a:defRPr/>
            </a:pPr>
            <a:r>
              <a:rPr lang="pt-BR" sz="1600" b="1" dirty="0">
                <a:solidFill>
                  <a:srgbClr val="FF0000"/>
                </a:solidFill>
              </a:rPr>
              <a:t>@BRASIL5796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63327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Imagem 2">
            <a:extLst>
              <a:ext uri="{FF2B5EF4-FFF2-40B4-BE49-F238E27FC236}">
                <a16:creationId xmlns:a16="http://schemas.microsoft.com/office/drawing/2014/main" id="{DE27570F-8AA7-4019-937F-EE035FB0C169}"/>
              </a:ext>
            </a:extLst>
          </p:cNvPr>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782889" y="676276"/>
            <a:ext cx="6937375" cy="6181725"/>
          </a:xfrm>
          <a:prstGeom prst="rect">
            <a:avLst/>
          </a:prstGeom>
          <a:solidFill>
            <a:schemeClr val="accent1">
              <a:lumMod val="75000"/>
            </a:schemeClr>
          </a:solidFill>
          <a:ln>
            <a:noFill/>
          </a:ln>
        </p:spPr>
      </p:pic>
      <p:sp>
        <p:nvSpPr>
          <p:cNvPr id="17411" name="Título 1"/>
          <p:cNvSpPr>
            <a:spLocks noGrp="1" noChangeArrowheads="1"/>
          </p:cNvSpPr>
          <p:nvPr>
            <p:ph type="title"/>
          </p:nvPr>
        </p:nvSpPr>
        <p:spPr>
          <a:xfrm>
            <a:off x="1631950" y="44450"/>
            <a:ext cx="7772400" cy="457200"/>
          </a:xfrm>
        </p:spPr>
        <p:txBody>
          <a:bodyPr>
            <a:normAutofit fontScale="90000"/>
          </a:bodyPr>
          <a:lstStyle/>
          <a:p>
            <a:pPr algn="ctr" eaLnBrk="1" hangingPunct="1"/>
            <a:r>
              <a:rPr lang="pt-BR" altLang="es-ES_tradnl" dirty="0"/>
              <a:t>Modelo de dados: OBM  </a:t>
            </a:r>
            <a:endParaRPr lang="es-ES_tradnl" altLang="es-ES_tradnl" dirty="0"/>
          </a:p>
        </p:txBody>
      </p:sp>
      <p:sp>
        <p:nvSpPr>
          <p:cNvPr id="3" name="CaixaDeTexto 2">
            <a:extLst>
              <a:ext uri="{FF2B5EF4-FFF2-40B4-BE49-F238E27FC236}">
                <a16:creationId xmlns:a16="http://schemas.microsoft.com/office/drawing/2014/main" id="{89D95CB9-B9F8-45D1-AB07-9F637DAF193B}"/>
              </a:ext>
            </a:extLst>
          </p:cNvPr>
          <p:cNvSpPr txBox="1">
            <a:spLocks noChangeArrowheads="1"/>
          </p:cNvSpPr>
          <p:nvPr/>
        </p:nvSpPr>
        <p:spPr bwMode="auto">
          <a:xfrm>
            <a:off x="3432176" y="4256188"/>
            <a:ext cx="950638" cy="307777"/>
          </a:xfrm>
          <a:prstGeom prst="rect">
            <a:avLst/>
          </a:prstGeom>
          <a:solidFill>
            <a:srgbClr val="3C8C93"/>
          </a:solidFill>
          <a:ln w="9525">
            <a:solidFill>
              <a:srgbClr val="000000"/>
            </a:solidFill>
            <a:miter lim="800000"/>
            <a:headEnd/>
            <a:tailEnd/>
          </a:ln>
          <a:effectLst>
            <a:outerShdw blurRad="40000" dist="20000" dir="5400000" rotWithShape="0">
              <a:srgbClr val="000000">
                <a:alpha val="37999"/>
              </a:srgbClr>
            </a:outerShdw>
          </a:effectLst>
        </p:spPr>
        <p:txBody>
          <a:bodyPr wrap="square" anchor="ctr">
            <a:spAutoFit/>
          </a:bodyPr>
          <a:lstStyle/>
          <a:p>
            <a:pPr algn="r">
              <a:spcBef>
                <a:spcPct val="50000"/>
              </a:spcBef>
              <a:defRPr/>
            </a:pPr>
            <a:r>
              <a:rPr lang="pt-BR" sz="1400" b="1" dirty="0">
                <a:solidFill>
                  <a:schemeClr val="bg1"/>
                </a:solidFill>
              </a:rPr>
              <a:t>HÓRUS</a:t>
            </a:r>
          </a:p>
        </p:txBody>
      </p:sp>
      <p:sp>
        <p:nvSpPr>
          <p:cNvPr id="10" name="CaixaDeTexto 9">
            <a:extLst>
              <a:ext uri="{FF2B5EF4-FFF2-40B4-BE49-F238E27FC236}">
                <a16:creationId xmlns:a16="http://schemas.microsoft.com/office/drawing/2014/main" id="{0D92E8D7-B537-4CF2-9007-61A9850C39A4}"/>
              </a:ext>
            </a:extLst>
          </p:cNvPr>
          <p:cNvSpPr txBox="1">
            <a:spLocks noChangeArrowheads="1"/>
          </p:cNvSpPr>
          <p:nvPr/>
        </p:nvSpPr>
        <p:spPr bwMode="auto">
          <a:xfrm>
            <a:off x="6149642" y="746226"/>
            <a:ext cx="494046" cy="307777"/>
          </a:xfrm>
          <a:prstGeom prst="rect">
            <a:avLst/>
          </a:prstGeom>
          <a:solidFill>
            <a:srgbClr val="3C8C93"/>
          </a:solidFill>
          <a:ln w="9525">
            <a:solidFill>
              <a:schemeClr val="tx1"/>
            </a:solidFill>
            <a:miter lim="800000"/>
            <a:headEnd/>
            <a:tailEnd/>
          </a:ln>
          <a:effectLst>
            <a:outerShdw blurRad="40000" dist="20000" dir="5400000" rotWithShape="0">
              <a:srgbClr val="000000">
                <a:alpha val="37999"/>
              </a:srgbClr>
            </a:outerShdw>
          </a:effectLst>
        </p:spPr>
        <p:txBody>
          <a:bodyPr wrap="none" anchor="ctr">
            <a:spAutoFit/>
          </a:bodyPr>
          <a:lstStyle/>
          <a:p>
            <a:pPr algn="r">
              <a:spcBef>
                <a:spcPct val="50000"/>
              </a:spcBef>
              <a:defRPr/>
            </a:pPr>
            <a:r>
              <a:rPr lang="pt-BR" sz="1400" b="1">
                <a:solidFill>
                  <a:schemeClr val="bg1"/>
                </a:solidFill>
              </a:rPr>
              <a:t>DCB</a:t>
            </a:r>
          </a:p>
        </p:txBody>
      </p:sp>
      <p:sp>
        <p:nvSpPr>
          <p:cNvPr id="11" name="Retângulo de cantos arredondados 10">
            <a:extLst>
              <a:ext uri="{FF2B5EF4-FFF2-40B4-BE49-F238E27FC236}">
                <a16:creationId xmlns:a16="http://schemas.microsoft.com/office/drawing/2014/main" id="{E01A9229-20E0-4D05-A43C-54B351EC256F}"/>
              </a:ext>
            </a:extLst>
          </p:cNvPr>
          <p:cNvSpPr/>
          <p:nvPr/>
        </p:nvSpPr>
        <p:spPr bwMode="auto">
          <a:xfrm>
            <a:off x="5186364" y="803276"/>
            <a:ext cx="981075" cy="408623"/>
          </a:xfrm>
          <a:prstGeom prst="roundRect">
            <a:avLst/>
          </a:prstGeom>
          <a:solidFill>
            <a:schemeClr val="accent1">
              <a:lumMod val="75000"/>
              <a:alpha val="18000"/>
            </a:schemeClr>
          </a:solidFill>
          <a:ln w="9525" cap="flat" cmpd="sng" algn="ctr">
            <a:solidFill>
              <a:schemeClr val="tx1"/>
            </a:solidFill>
            <a:prstDash val="solid"/>
            <a:round/>
            <a:headEnd type="none" w="med" len="med"/>
            <a:tailEnd type="none" w="med" len="med"/>
          </a:ln>
          <a:effectLst/>
        </p:spPr>
        <p:txBody>
          <a:bodyPr>
            <a:spAutoFit/>
          </a:bodyPr>
          <a:lstStyle/>
          <a:p>
            <a:pPr algn="r">
              <a:spcBef>
                <a:spcPct val="50000"/>
              </a:spcBef>
              <a:defRPr/>
            </a:pPr>
            <a:endParaRPr lang="pt-BR"/>
          </a:p>
        </p:txBody>
      </p:sp>
      <p:sp>
        <p:nvSpPr>
          <p:cNvPr id="17415" name="Retângulo de cantos arredondados 1"/>
          <p:cNvSpPr>
            <a:spLocks noChangeArrowheads="1"/>
          </p:cNvSpPr>
          <p:nvPr/>
        </p:nvSpPr>
        <p:spPr bwMode="auto">
          <a:xfrm>
            <a:off x="4079876" y="3284538"/>
            <a:ext cx="1223963" cy="510778"/>
          </a:xfrm>
          <a:prstGeom prst="roundRect">
            <a:avLst>
              <a:gd name="adj" fmla="val 16667"/>
            </a:avLst>
          </a:prstGeom>
          <a:solidFill>
            <a:srgbClr val="3C8C93">
              <a:alpha val="18039"/>
            </a:srgbClr>
          </a:solidFill>
          <a:ln w="9525">
            <a:solidFill>
              <a:srgbClr val="3C8C93"/>
            </a:solidFill>
            <a:round/>
            <a:headEnd/>
            <a:tailEnd/>
          </a:ln>
        </p:spPr>
        <p:txBody>
          <a:bodyPr>
            <a:spAutoFit/>
          </a:bodyPr>
          <a:lstStyle>
            <a:lvl1pPr>
              <a:spcBef>
                <a:spcPct val="20000"/>
              </a:spcBef>
              <a:buClr>
                <a:srgbClr val="66CCFF"/>
              </a:buClr>
              <a:buSzPct val="90000"/>
              <a:buFont typeface="Wingdings" panose="05000000000000000000" pitchFamily="2" charset="2"/>
              <a:buBlip>
                <a:blip r:embed="rId3"/>
              </a:buBlip>
              <a:defRPr sz="1700">
                <a:solidFill>
                  <a:srgbClr val="464847"/>
                </a:solidFill>
                <a:latin typeface="Verdana" panose="020B0604030504040204" pitchFamily="34" charset="0"/>
                <a:ea typeface="ＭＳ Ｐゴシック" panose="020B0600070205080204" pitchFamily="34" charset="-128"/>
              </a:defRPr>
            </a:lvl1pPr>
            <a:lvl2pPr marL="742950" indent="-285750">
              <a:spcBef>
                <a:spcPct val="20000"/>
              </a:spcBef>
              <a:buSzPct val="90000"/>
              <a:buBlip>
                <a:blip r:embed="rId3"/>
              </a:buBlip>
              <a:defRPr sz="1700">
                <a:solidFill>
                  <a:srgbClr val="464847"/>
                </a:solidFill>
                <a:latin typeface="Verdana" panose="020B0604030504040204" pitchFamily="34" charset="0"/>
                <a:ea typeface="ＭＳ Ｐゴシック" panose="020B0600070205080204" pitchFamily="34" charset="-128"/>
              </a:defRPr>
            </a:lvl2pPr>
            <a:lvl3pPr marL="1143000" indent="-228600">
              <a:spcBef>
                <a:spcPct val="20000"/>
              </a:spcBef>
              <a:defRPr sz="1700">
                <a:solidFill>
                  <a:srgbClr val="464847"/>
                </a:solidFill>
                <a:latin typeface="Verdana" panose="020B0604030504040204" pitchFamily="34" charset="0"/>
                <a:ea typeface="ＭＳ Ｐゴシック" panose="020B0600070205080204" pitchFamily="34" charset="-128"/>
              </a:defRPr>
            </a:lvl3pPr>
            <a:lvl4pPr marL="1600200" indent="-228600">
              <a:spcBef>
                <a:spcPct val="20000"/>
              </a:spcBef>
              <a:buBlip>
                <a:blip r:embed="rId4"/>
              </a:buBlip>
              <a:defRPr sz="1700">
                <a:solidFill>
                  <a:srgbClr val="464847"/>
                </a:solidFill>
                <a:latin typeface="Verdana" panose="020B0604030504040204" pitchFamily="34" charset="0"/>
                <a:ea typeface="ＭＳ Ｐゴシック" panose="020B0600070205080204" pitchFamily="34" charset="-128"/>
              </a:defRPr>
            </a:lvl4pPr>
            <a:lvl5pPr marL="2057400" indent="-228600">
              <a:spcBef>
                <a:spcPct val="20000"/>
              </a:spcBef>
              <a:buBlip>
                <a:blip r:embed="rId4"/>
              </a:buBlip>
              <a:defRPr sz="1700">
                <a:solidFill>
                  <a:srgbClr val="464847"/>
                </a:solidFill>
                <a:latin typeface="Verdana" panose="020B0604030504040204" pitchFamily="34" charset="0"/>
                <a:ea typeface="ＭＳ Ｐゴシック" panose="020B0600070205080204" pitchFamily="34" charset="-128"/>
              </a:defRPr>
            </a:lvl5pPr>
            <a:lvl6pPr marL="2514600" indent="-228600" eaLnBrk="0" fontAlgn="base" hangingPunct="0">
              <a:spcBef>
                <a:spcPct val="20000"/>
              </a:spcBef>
              <a:spcAft>
                <a:spcPct val="0"/>
              </a:spcAft>
              <a:buBlip>
                <a:blip r:embed="rId4"/>
              </a:buBlip>
              <a:defRPr sz="1700">
                <a:solidFill>
                  <a:srgbClr val="464847"/>
                </a:solidFill>
                <a:latin typeface="Verdana" panose="020B0604030504040204" pitchFamily="34" charset="0"/>
                <a:ea typeface="ＭＳ Ｐゴシック" panose="020B0600070205080204" pitchFamily="34" charset="-128"/>
              </a:defRPr>
            </a:lvl6pPr>
            <a:lvl7pPr marL="2971800" indent="-228600" eaLnBrk="0" fontAlgn="base" hangingPunct="0">
              <a:spcBef>
                <a:spcPct val="20000"/>
              </a:spcBef>
              <a:spcAft>
                <a:spcPct val="0"/>
              </a:spcAft>
              <a:buBlip>
                <a:blip r:embed="rId4"/>
              </a:buBlip>
              <a:defRPr sz="1700">
                <a:solidFill>
                  <a:srgbClr val="464847"/>
                </a:solidFill>
                <a:latin typeface="Verdana" panose="020B0604030504040204" pitchFamily="34" charset="0"/>
                <a:ea typeface="ＭＳ Ｐゴシック" panose="020B0600070205080204" pitchFamily="34" charset="-128"/>
              </a:defRPr>
            </a:lvl7pPr>
            <a:lvl8pPr marL="3429000" indent="-228600" eaLnBrk="0" fontAlgn="base" hangingPunct="0">
              <a:spcBef>
                <a:spcPct val="20000"/>
              </a:spcBef>
              <a:spcAft>
                <a:spcPct val="0"/>
              </a:spcAft>
              <a:buBlip>
                <a:blip r:embed="rId4"/>
              </a:buBlip>
              <a:defRPr sz="1700">
                <a:solidFill>
                  <a:srgbClr val="464847"/>
                </a:solidFill>
                <a:latin typeface="Verdana" panose="020B0604030504040204" pitchFamily="34" charset="0"/>
                <a:ea typeface="ＭＳ Ｐゴシック" panose="020B0600070205080204" pitchFamily="34" charset="-128"/>
              </a:defRPr>
            </a:lvl8pPr>
            <a:lvl9pPr marL="3886200" indent="-228600" eaLnBrk="0" fontAlgn="base" hangingPunct="0">
              <a:spcBef>
                <a:spcPct val="20000"/>
              </a:spcBef>
              <a:spcAft>
                <a:spcPct val="0"/>
              </a:spcAft>
              <a:buBlip>
                <a:blip r:embed="rId4"/>
              </a:buBlip>
              <a:defRPr sz="1700">
                <a:solidFill>
                  <a:srgbClr val="464847"/>
                </a:solidFill>
                <a:latin typeface="Verdana" panose="020B0604030504040204" pitchFamily="34" charset="0"/>
                <a:ea typeface="ＭＳ Ｐゴシック" panose="020B0600070205080204" pitchFamily="34" charset="-128"/>
              </a:defRPr>
            </a:lvl9pPr>
          </a:lstStyle>
          <a:p>
            <a:pPr algn="r">
              <a:spcBef>
                <a:spcPct val="50000"/>
              </a:spcBef>
              <a:buClrTx/>
              <a:buSzTx/>
              <a:buFontTx/>
              <a:buNone/>
            </a:pPr>
            <a:endParaRPr lang="pt-BR" altLang="pt-BR" sz="2400">
              <a:solidFill>
                <a:schemeClr val="tx1"/>
              </a:solidFill>
              <a:latin typeface="Arial" panose="020B0604020202020204" pitchFamily="34" charset="0"/>
            </a:endParaRPr>
          </a:p>
        </p:txBody>
      </p:sp>
      <p:sp>
        <p:nvSpPr>
          <p:cNvPr id="8" name="Retângulo de cantos arredondados 10"/>
          <p:cNvSpPr/>
          <p:nvPr/>
        </p:nvSpPr>
        <p:spPr bwMode="auto">
          <a:xfrm>
            <a:off x="5922964" y="2133601"/>
            <a:ext cx="820737" cy="408623"/>
          </a:xfrm>
          <a:prstGeom prst="roundRect">
            <a:avLst/>
          </a:prstGeom>
          <a:solidFill>
            <a:schemeClr val="accent1">
              <a:lumMod val="75000"/>
              <a:alpha val="18000"/>
            </a:schemeClr>
          </a:solidFill>
          <a:ln w="9525" cap="flat" cmpd="sng" algn="ctr">
            <a:solidFill>
              <a:schemeClr val="tx1"/>
            </a:solidFill>
            <a:prstDash val="solid"/>
            <a:round/>
            <a:headEnd type="none" w="med" len="med"/>
            <a:tailEnd type="none" w="med" len="med"/>
          </a:ln>
          <a:effectLst/>
        </p:spPr>
        <p:txBody>
          <a:bodyPr>
            <a:spAutoFit/>
          </a:bodyPr>
          <a:lstStyle/>
          <a:p>
            <a:pPr algn="r">
              <a:spcBef>
                <a:spcPct val="50000"/>
              </a:spcBef>
              <a:defRPr/>
            </a:pPr>
            <a:endParaRPr lang="pt-BR"/>
          </a:p>
        </p:txBody>
      </p:sp>
      <p:sp>
        <p:nvSpPr>
          <p:cNvPr id="9" name="CaixaDeTexto 8"/>
          <p:cNvSpPr txBox="1">
            <a:spLocks noChangeArrowheads="1"/>
          </p:cNvSpPr>
          <p:nvPr/>
        </p:nvSpPr>
        <p:spPr bwMode="auto">
          <a:xfrm>
            <a:off x="6419517" y="1862238"/>
            <a:ext cx="494046" cy="307777"/>
          </a:xfrm>
          <a:prstGeom prst="rect">
            <a:avLst/>
          </a:prstGeom>
          <a:solidFill>
            <a:srgbClr val="3C8C93"/>
          </a:solidFill>
          <a:ln w="9525">
            <a:solidFill>
              <a:schemeClr val="tx1"/>
            </a:solidFill>
            <a:miter lim="800000"/>
            <a:headEnd/>
            <a:tailEnd/>
          </a:ln>
          <a:effectLst>
            <a:outerShdw blurRad="40000" dist="20000" dir="5400000" rotWithShape="0">
              <a:srgbClr val="000000">
                <a:alpha val="37999"/>
              </a:srgbClr>
            </a:outerShdw>
          </a:effectLst>
        </p:spPr>
        <p:txBody>
          <a:bodyPr wrap="none" anchor="ctr">
            <a:spAutoFit/>
          </a:bodyPr>
          <a:lstStyle/>
          <a:p>
            <a:pPr algn="r">
              <a:spcBef>
                <a:spcPct val="50000"/>
              </a:spcBef>
              <a:defRPr/>
            </a:pPr>
            <a:r>
              <a:rPr lang="pt-BR" sz="1400" b="1">
                <a:solidFill>
                  <a:schemeClr val="bg1"/>
                </a:solidFill>
              </a:rPr>
              <a:t>DCB</a:t>
            </a:r>
          </a:p>
        </p:txBody>
      </p:sp>
    </p:spTree>
    <p:extLst>
      <p:ext uri="{BB962C8B-B14F-4D97-AF65-F5344CB8AC3E}">
        <p14:creationId xmlns:p14="http://schemas.microsoft.com/office/powerpoint/2010/main" val="585702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p:txBody>
          <a:bodyPr>
            <a:normAutofit fontScale="90000"/>
          </a:bodyPr>
          <a:lstStyle/>
          <a:p>
            <a:r>
              <a:rPr lang="en-BR" dirty="0"/>
              <a:t>Contribuições 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idx="1"/>
          </p:nvPr>
        </p:nvSpPr>
        <p:spPr/>
        <p:txBody>
          <a:bodyPr/>
          <a:lstStyle/>
          <a:p>
            <a:r>
              <a:rPr lang="en-BR" dirty="0"/>
              <a:t>Estruturação</a:t>
            </a:r>
            <a:r>
              <a:rPr lang="pt-BR" dirty="0"/>
              <a:t> </a:t>
            </a:r>
            <a:r>
              <a:rPr lang="en-BR" dirty="0"/>
              <a:t>de um Serviço Nacional de Terminologias para o Brasil compatível com CTS – Common Terminology Services (HL7)</a:t>
            </a:r>
          </a:p>
          <a:p>
            <a:pPr lvl="1"/>
            <a:r>
              <a:rPr lang="en-US" dirty="0"/>
              <a:t>R</a:t>
            </a:r>
            <a:r>
              <a:rPr lang="en-BR" dirty="0"/>
              <a:t>epositório com todas as terminologias utilizadas no IPS nacionais e internacionais (pode e deve ser estendido para todas as terminologias do SUS)</a:t>
            </a:r>
          </a:p>
          <a:p>
            <a:pPr lvl="1"/>
            <a:r>
              <a:rPr lang="en-BR" b="1" dirty="0"/>
              <a:t>Integrado com repositório </a:t>
            </a:r>
            <a:r>
              <a:rPr lang="pt-BR" b="1" dirty="0"/>
              <a:t>clínico</a:t>
            </a:r>
            <a:r>
              <a:rPr lang="en-BR" b="1" dirty="0"/>
              <a:t> </a:t>
            </a:r>
            <a:r>
              <a:rPr lang="pt-BR" b="1" dirty="0"/>
              <a:t>em FHIR e seus </a:t>
            </a:r>
            <a:r>
              <a:rPr lang="en-BR" b="1" dirty="0"/>
              <a:t>CodeSystems (Dicionários), ValueSets (</a:t>
            </a:r>
            <a:r>
              <a:rPr lang="pt-BR" b="1" dirty="0"/>
              <a:t>Vocabulários</a:t>
            </a:r>
            <a:r>
              <a:rPr lang="en-BR" b="1" dirty="0"/>
              <a:t>), ConceptMaps (Mapeamentos terminológicos c</a:t>
            </a:r>
            <a:r>
              <a:rPr lang="pt-BR" b="1" dirty="0"/>
              <a:t>onforme</a:t>
            </a:r>
            <a:r>
              <a:rPr lang="en-BR" b="1" dirty="0"/>
              <a:t> ISO</a:t>
            </a:r>
            <a:r>
              <a:rPr lang="pt-BR" b="1" dirty="0"/>
              <a:t>/T</a:t>
            </a:r>
            <a:r>
              <a:rPr lang="en-BR" b="1" dirty="0"/>
              <a:t>S 12300</a:t>
            </a:r>
            <a:r>
              <a:rPr lang="pt-BR" b="1" dirty="0"/>
              <a:t>)</a:t>
            </a:r>
            <a:endParaRPr lang="en-BR" b="1" dirty="0"/>
          </a:p>
          <a:p>
            <a:pPr lvl="1"/>
            <a:r>
              <a:rPr lang="en-BR" dirty="0"/>
              <a:t>Disponibiliza APIs para consulta de termos (look</a:t>
            </a:r>
            <a:r>
              <a:rPr lang="pt-BR" dirty="0"/>
              <a:t>u</a:t>
            </a:r>
            <a:r>
              <a:rPr lang="en-BR" dirty="0"/>
              <a:t>p</a:t>
            </a:r>
            <a:r>
              <a:rPr lang="pt-BR" dirty="0"/>
              <a:t>)</a:t>
            </a:r>
            <a:r>
              <a:rPr lang="en-BR" dirty="0"/>
              <a:t>, tradução de termos (translate)</a:t>
            </a:r>
            <a:r>
              <a:rPr lang="pt-BR" dirty="0"/>
              <a:t> e </a:t>
            </a:r>
            <a:r>
              <a:rPr lang="en-BR" b="1" dirty="0"/>
              <a:t>expansão de </a:t>
            </a:r>
            <a:r>
              <a:rPr lang="pt-BR" b="1" dirty="0"/>
              <a:t>vocabulários </a:t>
            </a:r>
            <a:r>
              <a:rPr lang="en-BR" b="1" dirty="0"/>
              <a:t>(utilizada pelo GI para fins de validação semântica</a:t>
            </a:r>
            <a:r>
              <a:rPr lang="pt-BR" b="1" dirty="0"/>
              <a:t> de um domínio específico)</a:t>
            </a:r>
            <a:r>
              <a:rPr lang="en-BR" b="1" dirty="0"/>
              <a:t>, </a:t>
            </a:r>
            <a:r>
              <a:rPr lang="en-BR" dirty="0"/>
              <a:t> </a:t>
            </a:r>
            <a:r>
              <a:rPr lang="pt-BR" dirty="0"/>
              <a:t>além de </a:t>
            </a:r>
            <a:r>
              <a:rPr lang="en-BR" dirty="0"/>
              <a:t>download das terminologias em formatos de planilhas como CSVs</a:t>
            </a:r>
            <a:endParaRPr lang="en-BR" b="1" dirty="0"/>
          </a:p>
        </p:txBody>
      </p:sp>
    </p:spTree>
    <p:extLst>
      <p:ext uri="{BB962C8B-B14F-4D97-AF65-F5344CB8AC3E}">
        <p14:creationId xmlns:p14="http://schemas.microsoft.com/office/powerpoint/2010/main" val="4187570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p:txBody>
          <a:bodyPr/>
          <a:lstStyle/>
          <a:p>
            <a:r>
              <a:rPr lang="en-BR" dirty="0"/>
              <a:t>A importância de incorporar um CTS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lnSpcReduction="10000"/>
          </a:bodyPr>
          <a:lstStyle/>
          <a:p>
            <a:r>
              <a:rPr lang="en-BR" dirty="0"/>
              <a:t>Existem vários modelos de informação definidos, ainda sem modelo computacional;</a:t>
            </a:r>
          </a:p>
          <a:p>
            <a:r>
              <a:rPr lang="en-BR" dirty="0"/>
              <a:t>Hoje as terminologias são mantidas por meio de processos artensanais e isolados e há necessidade de governança através de ferramentas e sistemas;</a:t>
            </a:r>
          </a:p>
          <a:p>
            <a:r>
              <a:rPr lang="en-BR" dirty="0"/>
              <a:t>Identificar todas as terminologias utilizadas nos modelos atuais  e incorporá-las num sistema de gestão de terminologias  (CTS);</a:t>
            </a:r>
          </a:p>
          <a:p>
            <a:r>
              <a:rPr lang="en-BR" dirty="0"/>
              <a:t>Identificar os gestores de cada dicionário para que eles se apropriem e garantam por meio de ferramentas a curadoria e sindicância dos seus dicionários;</a:t>
            </a:r>
          </a:p>
          <a:p>
            <a:r>
              <a:rPr lang="en-BR" dirty="0"/>
              <a:t>Subcomitê de Gestão de Terminologias junto ao CGSD trabalhando alinhado com subcomitê de modelos de informação</a:t>
            </a:r>
            <a:r>
              <a:rPr lang="pt-BR" dirty="0"/>
              <a:t>.</a:t>
            </a:r>
            <a:endParaRPr lang="en-BR" dirty="0"/>
          </a:p>
        </p:txBody>
      </p:sp>
    </p:spTree>
    <p:extLst>
      <p:ext uri="{BB962C8B-B14F-4D97-AF65-F5344CB8AC3E}">
        <p14:creationId xmlns:p14="http://schemas.microsoft.com/office/powerpoint/2010/main" val="2869769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p:txBody>
          <a:bodyPr/>
          <a:lstStyle/>
          <a:p>
            <a:r>
              <a:rPr lang="en-BR" dirty="0"/>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lstStyle/>
          <a:p>
            <a:r>
              <a:rPr lang="en-US" dirty="0"/>
              <a:t>O</a:t>
            </a:r>
            <a:r>
              <a:rPr lang="en-BR" dirty="0"/>
              <a:t> GI IPS Brasil:</a:t>
            </a:r>
          </a:p>
          <a:p>
            <a:pPr lvl="1"/>
            <a:r>
              <a:rPr lang="pt-BR" dirty="0"/>
              <a:t>Caso de uso m</a:t>
            </a:r>
            <a:r>
              <a:rPr lang="en-BR" dirty="0"/>
              <a:t>inimalista; </a:t>
            </a:r>
          </a:p>
          <a:p>
            <a:pPr lvl="1"/>
            <a:r>
              <a:rPr lang="pt-BR" dirty="0"/>
              <a:t>A</a:t>
            </a:r>
            <a:r>
              <a:rPr lang="en-BR" dirty="0"/>
              <a:t>gnóstico à especialidades;</a:t>
            </a:r>
          </a:p>
          <a:p>
            <a:pPr lvl="1"/>
            <a:r>
              <a:rPr lang="pt-BR" dirty="0"/>
              <a:t>E</a:t>
            </a:r>
            <a:r>
              <a:rPr lang="en-BR" dirty="0"/>
              <a:t>xtensível;</a:t>
            </a:r>
          </a:p>
          <a:p>
            <a:pPr lvl="1"/>
            <a:r>
              <a:rPr lang="pt-BR" dirty="0"/>
              <a:t>S</a:t>
            </a:r>
            <a:r>
              <a:rPr lang="en-BR" dirty="0"/>
              <a:t>egue o modelo </a:t>
            </a:r>
            <a:r>
              <a:rPr lang="pt-BR" dirty="0"/>
              <a:t>do sumário internacional do paciente (IPS)</a:t>
            </a:r>
            <a:r>
              <a:rPr lang="en-BR" dirty="0"/>
              <a:t>;</a:t>
            </a:r>
          </a:p>
          <a:p>
            <a:pPr lvl="1"/>
            <a:r>
              <a:rPr lang="en-US" dirty="0" err="1"/>
              <a:t>Estruturante</a:t>
            </a:r>
            <a:r>
              <a:rPr lang="en-US" dirty="0"/>
              <a:t> </a:t>
            </a:r>
            <a:r>
              <a:rPr lang="en-US" dirty="0" err="1"/>
              <a:t>na</a:t>
            </a:r>
            <a:r>
              <a:rPr lang="en-US" dirty="0"/>
              <a:t> </a:t>
            </a:r>
            <a:r>
              <a:rPr lang="en-US" dirty="0" err="1"/>
              <a:t>medida</a:t>
            </a:r>
            <a:r>
              <a:rPr lang="en-US" dirty="0"/>
              <a:t> que define identificadores de </a:t>
            </a:r>
            <a:r>
              <a:rPr lang="en-US" dirty="0" err="1"/>
              <a:t>indivíduos</a:t>
            </a:r>
            <a:r>
              <a:rPr lang="en-US" dirty="0"/>
              <a:t> e </a:t>
            </a:r>
            <a:r>
              <a:rPr lang="en-US" dirty="0" err="1"/>
              <a:t>organizações</a:t>
            </a:r>
            <a:r>
              <a:rPr lang="en-US" dirty="0"/>
              <a:t>, </a:t>
            </a:r>
            <a:r>
              <a:rPr lang="en-US" dirty="0" err="1"/>
              <a:t>dicionários</a:t>
            </a:r>
            <a:r>
              <a:rPr lang="en-US" dirty="0"/>
              <a:t> e  </a:t>
            </a:r>
            <a:r>
              <a:rPr lang="en-US" dirty="0" err="1"/>
              <a:t>vocabulários</a:t>
            </a:r>
            <a:r>
              <a:rPr lang="en-US" dirty="0"/>
              <a:t> nacionais e m</a:t>
            </a:r>
            <a:r>
              <a:rPr lang="en-BR" dirty="0"/>
              <a:t>apeamentos;</a:t>
            </a:r>
          </a:p>
          <a:p>
            <a:pPr lvl="1"/>
            <a:r>
              <a:rPr lang="en-BR" dirty="0"/>
              <a:t>O GI IPS Brasil poderá ser utilizado como o GI Nacional aberto e extensível, aderente ao FHIR R4 (</a:t>
            </a:r>
            <a:r>
              <a:rPr lang="pt-BR" dirty="0"/>
              <a:t>seguindo o </a:t>
            </a:r>
            <a:r>
              <a:rPr lang="en-BR" dirty="0"/>
              <a:t>exemplo</a:t>
            </a:r>
            <a:r>
              <a:rPr lang="pt-BR" dirty="0"/>
              <a:t> do</a:t>
            </a:r>
            <a:r>
              <a:rPr lang="en-BR" dirty="0"/>
              <a:t> Canadá);</a:t>
            </a:r>
          </a:p>
          <a:p>
            <a:pPr lvl="1"/>
            <a:r>
              <a:rPr lang="en-BR" b="1" dirty="0"/>
              <a:t>Estruturante para a interoperabilidade em âmbito nacional</a:t>
            </a:r>
            <a:r>
              <a:rPr lang="pt-BR" b="1" dirty="0"/>
              <a:t>.</a:t>
            </a:r>
            <a:endParaRPr lang="en-BR" b="1" dirty="0"/>
          </a:p>
        </p:txBody>
      </p:sp>
    </p:spTree>
    <p:extLst>
      <p:ext uri="{BB962C8B-B14F-4D97-AF65-F5344CB8AC3E}">
        <p14:creationId xmlns:p14="http://schemas.microsoft.com/office/powerpoint/2010/main" val="4121036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p:nvPr/>
        </p:nvSpPr>
        <p:spPr>
          <a:xfrm>
            <a:off x="319313" y="558355"/>
            <a:ext cx="5530400" cy="722800"/>
          </a:xfrm>
          <a:prstGeom prst="roundRect">
            <a:avLst>
              <a:gd name="adj" fmla="val 16667"/>
            </a:avLst>
          </a:prstGeom>
          <a:solidFill>
            <a:srgbClr val="E1EFD8"/>
          </a:solidFill>
          <a:ln w="12700" cap="flat" cmpd="sng">
            <a:solidFill>
              <a:srgbClr val="E1EFD8"/>
            </a:solidFill>
            <a:prstDash val="solid"/>
            <a:miter lim="800000"/>
            <a:headEnd type="none" w="sm" len="sm"/>
            <a:tailEnd type="none" w="sm" len="sm"/>
          </a:ln>
        </p:spPr>
        <p:txBody>
          <a:bodyPr spcFirstLastPara="1" wrap="square" lIns="91433" tIns="45700" rIns="91433" bIns="45700" anchor="ctr" anchorCtr="0">
            <a:noAutofit/>
          </a:bodyPr>
          <a:lstStyle/>
          <a:p>
            <a:pPr>
              <a:buClr>
                <a:schemeClr val="dk1"/>
              </a:buClr>
              <a:buSzPts val="1100"/>
            </a:pPr>
            <a:r>
              <a:rPr lang="en" sz="1467">
                <a:solidFill>
                  <a:srgbClr val="1155CC"/>
                </a:solidFill>
                <a:latin typeface="Calibri"/>
                <a:ea typeface="Calibri"/>
                <a:cs typeface="Calibri"/>
                <a:sym typeface="Calibri"/>
              </a:rPr>
              <a:t>Recurso canônico (R4)</a:t>
            </a:r>
            <a:endParaRPr sz="1467">
              <a:solidFill>
                <a:srgbClr val="137CC0"/>
              </a:solidFill>
              <a:latin typeface="Calibri"/>
              <a:ea typeface="Calibri"/>
              <a:cs typeface="Calibri"/>
              <a:sym typeface="Calibri"/>
            </a:endParaRPr>
          </a:p>
        </p:txBody>
      </p:sp>
      <p:sp>
        <p:nvSpPr>
          <p:cNvPr id="238" name="Google Shape;238;p38"/>
          <p:cNvSpPr/>
          <p:nvPr/>
        </p:nvSpPr>
        <p:spPr>
          <a:xfrm>
            <a:off x="319313" y="1668696"/>
            <a:ext cx="5530400" cy="722800"/>
          </a:xfrm>
          <a:prstGeom prst="roundRect">
            <a:avLst>
              <a:gd name="adj" fmla="val 16667"/>
            </a:avLst>
          </a:prstGeom>
          <a:solidFill>
            <a:srgbClr val="E1EFD8"/>
          </a:solidFill>
          <a:ln w="12700" cap="flat" cmpd="sng">
            <a:solidFill>
              <a:srgbClr val="E1EFD8"/>
            </a:solidFill>
            <a:prstDash val="solid"/>
            <a:miter lim="800000"/>
            <a:headEnd type="none" w="sm" len="sm"/>
            <a:tailEnd type="none" w="sm" len="sm"/>
          </a:ln>
        </p:spPr>
        <p:txBody>
          <a:bodyPr spcFirstLastPara="1" wrap="square" lIns="91433" tIns="45700" rIns="91433" bIns="45700" anchor="ctr" anchorCtr="0">
            <a:noAutofit/>
          </a:bodyPr>
          <a:lstStyle/>
          <a:p>
            <a:pPr>
              <a:buClr>
                <a:schemeClr val="dk1"/>
              </a:buClr>
              <a:buSzPts val="1100"/>
            </a:pPr>
            <a:r>
              <a:rPr lang="en" sz="1467">
                <a:solidFill>
                  <a:srgbClr val="1155CC"/>
                </a:solidFill>
                <a:latin typeface="Calibri"/>
                <a:ea typeface="Calibri"/>
                <a:cs typeface="Calibri"/>
                <a:sym typeface="Calibri"/>
              </a:rPr>
              <a:t>Perfil nacional agnóstico a caso de uso</a:t>
            </a:r>
            <a:endParaRPr sz="1467">
              <a:solidFill>
                <a:schemeClr val="dk1"/>
              </a:solidFill>
              <a:latin typeface="Calibri"/>
              <a:ea typeface="Calibri"/>
              <a:cs typeface="Calibri"/>
              <a:sym typeface="Calibri"/>
            </a:endParaRPr>
          </a:p>
        </p:txBody>
      </p:sp>
      <p:sp>
        <p:nvSpPr>
          <p:cNvPr id="239" name="Google Shape;239;p38"/>
          <p:cNvSpPr/>
          <p:nvPr/>
        </p:nvSpPr>
        <p:spPr>
          <a:xfrm>
            <a:off x="319313" y="2779039"/>
            <a:ext cx="5530400" cy="722800"/>
          </a:xfrm>
          <a:prstGeom prst="roundRect">
            <a:avLst>
              <a:gd name="adj" fmla="val 16667"/>
            </a:avLst>
          </a:prstGeom>
          <a:solidFill>
            <a:srgbClr val="E1EFD8"/>
          </a:solidFill>
          <a:ln w="12700" cap="flat" cmpd="sng">
            <a:solidFill>
              <a:srgbClr val="E1EFD8"/>
            </a:solidFill>
            <a:prstDash val="solid"/>
            <a:miter lim="800000"/>
            <a:headEnd type="none" w="sm" len="sm"/>
            <a:tailEnd type="none" w="sm" len="sm"/>
          </a:ln>
        </p:spPr>
        <p:txBody>
          <a:bodyPr spcFirstLastPara="1" wrap="square" lIns="91433" tIns="45700" rIns="91433" bIns="45700" anchor="ctr" anchorCtr="0">
            <a:noAutofit/>
          </a:bodyPr>
          <a:lstStyle/>
          <a:p>
            <a:pPr>
              <a:buClr>
                <a:schemeClr val="dk1"/>
              </a:buClr>
              <a:buSzPts val="1100"/>
            </a:pPr>
            <a:r>
              <a:rPr lang="en" sz="1467">
                <a:solidFill>
                  <a:srgbClr val="1155CC"/>
                </a:solidFill>
                <a:latin typeface="Calibri"/>
                <a:ea typeface="Calibri"/>
                <a:cs typeface="Calibri"/>
                <a:sym typeface="Calibri"/>
              </a:rPr>
              <a:t>Perfil nacional com casos de uso generalistas</a:t>
            </a:r>
            <a:endParaRPr sz="1467">
              <a:solidFill>
                <a:schemeClr val="dk1"/>
              </a:solidFill>
              <a:latin typeface="Calibri"/>
              <a:ea typeface="Calibri"/>
              <a:cs typeface="Calibri"/>
              <a:sym typeface="Calibri"/>
            </a:endParaRPr>
          </a:p>
        </p:txBody>
      </p:sp>
      <p:sp>
        <p:nvSpPr>
          <p:cNvPr id="240" name="Google Shape;240;p38"/>
          <p:cNvSpPr/>
          <p:nvPr/>
        </p:nvSpPr>
        <p:spPr>
          <a:xfrm>
            <a:off x="319313" y="3958985"/>
            <a:ext cx="5530400" cy="722800"/>
          </a:xfrm>
          <a:prstGeom prst="roundRect">
            <a:avLst>
              <a:gd name="adj" fmla="val 16667"/>
            </a:avLst>
          </a:prstGeom>
          <a:solidFill>
            <a:srgbClr val="E1EFD8"/>
          </a:solidFill>
          <a:ln w="12700" cap="flat" cmpd="sng">
            <a:solidFill>
              <a:srgbClr val="E1EFD8"/>
            </a:solidFill>
            <a:prstDash val="solid"/>
            <a:miter lim="800000"/>
            <a:headEnd type="none" w="sm" len="sm"/>
            <a:tailEnd type="none" w="sm" len="sm"/>
          </a:ln>
        </p:spPr>
        <p:txBody>
          <a:bodyPr spcFirstLastPara="1" wrap="square" lIns="91433" tIns="45700" rIns="91433" bIns="45700" anchor="ctr" anchorCtr="0">
            <a:noAutofit/>
          </a:bodyPr>
          <a:lstStyle/>
          <a:p>
            <a:pPr>
              <a:buClr>
                <a:schemeClr val="dk1"/>
              </a:buClr>
              <a:buSzPts val="1100"/>
            </a:pPr>
            <a:r>
              <a:rPr lang="en" sz="1467">
                <a:solidFill>
                  <a:srgbClr val="1155CC"/>
                </a:solidFill>
                <a:latin typeface="Calibri"/>
                <a:ea typeface="Calibri"/>
                <a:cs typeface="Calibri"/>
                <a:sym typeface="Calibri"/>
              </a:rPr>
              <a:t>Perfil nacional com </a:t>
            </a:r>
            <a:br>
              <a:rPr lang="en" sz="1467">
                <a:solidFill>
                  <a:srgbClr val="1155CC"/>
                </a:solidFill>
                <a:latin typeface="Calibri"/>
                <a:ea typeface="Calibri"/>
                <a:cs typeface="Calibri"/>
                <a:sym typeface="Calibri"/>
              </a:rPr>
            </a:br>
            <a:r>
              <a:rPr lang="en" sz="1467">
                <a:solidFill>
                  <a:srgbClr val="1155CC"/>
                </a:solidFill>
                <a:latin typeface="Calibri"/>
                <a:ea typeface="Calibri"/>
                <a:cs typeface="Calibri"/>
                <a:sym typeface="Calibri"/>
              </a:rPr>
              <a:t>casos de uso específicos</a:t>
            </a:r>
            <a:endParaRPr sz="1467">
              <a:solidFill>
                <a:srgbClr val="000000"/>
              </a:solidFill>
              <a:latin typeface="Arial"/>
              <a:ea typeface="Arial"/>
              <a:cs typeface="Arial"/>
              <a:sym typeface="Arial"/>
            </a:endParaRPr>
          </a:p>
        </p:txBody>
      </p:sp>
      <p:sp>
        <p:nvSpPr>
          <p:cNvPr id="241" name="Google Shape;241;p38"/>
          <p:cNvSpPr/>
          <p:nvPr/>
        </p:nvSpPr>
        <p:spPr>
          <a:xfrm>
            <a:off x="319313" y="5865233"/>
            <a:ext cx="5530400" cy="722800"/>
          </a:xfrm>
          <a:prstGeom prst="roundRect">
            <a:avLst>
              <a:gd name="adj" fmla="val 16667"/>
            </a:avLst>
          </a:prstGeom>
          <a:solidFill>
            <a:srgbClr val="E1EFD8"/>
          </a:solidFill>
          <a:ln w="12700" cap="flat" cmpd="sng">
            <a:solidFill>
              <a:srgbClr val="E1EFD8"/>
            </a:solidFill>
            <a:prstDash val="solid"/>
            <a:miter lim="800000"/>
            <a:headEnd type="none" w="sm" len="sm"/>
            <a:tailEnd type="none" w="sm" len="sm"/>
          </a:ln>
        </p:spPr>
        <p:txBody>
          <a:bodyPr spcFirstLastPara="1" wrap="square" lIns="91433" tIns="45700" rIns="91433" bIns="45700" anchor="ctr" anchorCtr="0">
            <a:noAutofit/>
          </a:bodyPr>
          <a:lstStyle/>
          <a:p>
            <a:pPr>
              <a:buClr>
                <a:srgbClr val="000000"/>
              </a:buClr>
              <a:buSzPts val="1100"/>
            </a:pPr>
            <a:r>
              <a:rPr lang="en" sz="1467">
                <a:solidFill>
                  <a:schemeClr val="dk1"/>
                </a:solidFill>
                <a:latin typeface="Calibri"/>
                <a:ea typeface="Calibri"/>
                <a:cs typeface="Calibri"/>
                <a:sym typeface="Calibri"/>
              </a:rPr>
              <a:t>Implementation Profile (Most Restrictive)</a:t>
            </a:r>
            <a:endParaRPr sz="1467">
              <a:solidFill>
                <a:srgbClr val="000000"/>
              </a:solidFill>
              <a:latin typeface="Arial"/>
              <a:ea typeface="Arial"/>
              <a:cs typeface="Arial"/>
              <a:sym typeface="Arial"/>
            </a:endParaRPr>
          </a:p>
        </p:txBody>
      </p:sp>
      <p:sp>
        <p:nvSpPr>
          <p:cNvPr id="242" name="Google Shape;242;p38"/>
          <p:cNvSpPr/>
          <p:nvPr/>
        </p:nvSpPr>
        <p:spPr>
          <a:xfrm>
            <a:off x="3823295" y="633107"/>
            <a:ext cx="1815600"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sz="2400">
                <a:solidFill>
                  <a:schemeClr val="lt1"/>
                </a:solidFill>
                <a:latin typeface="Calibri"/>
                <a:ea typeface="Calibri"/>
                <a:cs typeface="Calibri"/>
                <a:sym typeface="Calibri"/>
              </a:rPr>
              <a:t>Paciente </a:t>
            </a:r>
            <a:r>
              <a:rPr lang="en" sz="1867">
                <a:solidFill>
                  <a:schemeClr val="lt1"/>
                </a:solidFill>
                <a:latin typeface="Calibri"/>
                <a:ea typeface="Calibri"/>
                <a:cs typeface="Calibri"/>
                <a:sym typeface="Calibri"/>
              </a:rPr>
              <a:t>R4</a:t>
            </a:r>
            <a:endParaRPr sz="1467">
              <a:solidFill>
                <a:srgbClr val="000000"/>
              </a:solidFill>
              <a:latin typeface="Arial"/>
              <a:ea typeface="Arial"/>
              <a:cs typeface="Arial"/>
              <a:sym typeface="Arial"/>
            </a:endParaRPr>
          </a:p>
        </p:txBody>
      </p:sp>
      <p:sp>
        <p:nvSpPr>
          <p:cNvPr id="243" name="Google Shape;243;p38"/>
          <p:cNvSpPr/>
          <p:nvPr/>
        </p:nvSpPr>
        <p:spPr>
          <a:xfrm>
            <a:off x="6389077" y="5828319"/>
            <a:ext cx="5336000" cy="722800"/>
          </a:xfrm>
          <a:prstGeom prst="roundRect">
            <a:avLst>
              <a:gd name="adj" fmla="val 16667"/>
            </a:avLst>
          </a:prstGeom>
          <a:solidFill>
            <a:srgbClr val="A8D08C"/>
          </a:solidFill>
          <a:ln w="12700" cap="flat" cmpd="sng">
            <a:solidFill>
              <a:srgbClr val="A8D08C"/>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r>
              <a:rPr lang="en" sz="1467">
                <a:solidFill>
                  <a:srgbClr val="137CC0"/>
                </a:solidFill>
                <a:latin typeface="Calibri"/>
                <a:ea typeface="Calibri"/>
                <a:cs typeface="Calibri"/>
                <a:sym typeface="Calibri"/>
              </a:rPr>
              <a:t>Perfil de Caso de Uso Internacional</a:t>
            </a:r>
            <a:endParaRPr sz="1467">
              <a:solidFill>
                <a:schemeClr val="dk1"/>
              </a:solidFill>
              <a:latin typeface="Calibri"/>
              <a:ea typeface="Calibri"/>
              <a:cs typeface="Calibri"/>
              <a:sym typeface="Calibri"/>
            </a:endParaRPr>
          </a:p>
        </p:txBody>
      </p:sp>
      <p:sp>
        <p:nvSpPr>
          <p:cNvPr id="244" name="Google Shape;244;p38"/>
          <p:cNvSpPr/>
          <p:nvPr/>
        </p:nvSpPr>
        <p:spPr>
          <a:xfrm>
            <a:off x="6543049" y="5934997"/>
            <a:ext cx="1815600" cy="509600"/>
          </a:xfrm>
          <a:prstGeom prst="rect">
            <a:avLst/>
          </a:prstGeom>
          <a:solidFill>
            <a:srgbClr val="548135"/>
          </a:solidFill>
          <a:ln w="12700" cap="flat" cmpd="sng">
            <a:solidFill>
              <a:srgbClr val="548135"/>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sz="1867">
                <a:solidFill>
                  <a:schemeClr val="lt1"/>
                </a:solidFill>
                <a:latin typeface="Calibri"/>
                <a:ea typeface="Calibri"/>
                <a:cs typeface="Calibri"/>
                <a:sym typeface="Calibri"/>
              </a:rPr>
              <a:t>IPS </a:t>
            </a:r>
            <a:r>
              <a:rPr lang="en" sz="2400">
                <a:solidFill>
                  <a:schemeClr val="lt1"/>
                </a:solidFill>
                <a:latin typeface="Calibri"/>
                <a:ea typeface="Calibri"/>
                <a:cs typeface="Calibri"/>
                <a:sym typeface="Calibri"/>
              </a:rPr>
              <a:t>Paciente</a:t>
            </a:r>
            <a:endParaRPr sz="1467">
              <a:solidFill>
                <a:srgbClr val="000000"/>
              </a:solidFill>
              <a:latin typeface="Arial"/>
              <a:ea typeface="Arial"/>
              <a:cs typeface="Arial"/>
              <a:sym typeface="Arial"/>
            </a:endParaRPr>
          </a:p>
        </p:txBody>
      </p:sp>
      <p:sp>
        <p:nvSpPr>
          <p:cNvPr id="245" name="Google Shape;245;p38"/>
          <p:cNvSpPr txBox="1"/>
          <p:nvPr/>
        </p:nvSpPr>
        <p:spPr>
          <a:xfrm>
            <a:off x="6811108" y="118186"/>
            <a:ext cx="4982400" cy="687392"/>
          </a:xfrm>
          <a:prstGeom prst="rect">
            <a:avLst/>
          </a:prstGeom>
          <a:noFill/>
          <a:ln>
            <a:noFill/>
          </a:ln>
        </p:spPr>
        <p:txBody>
          <a:bodyPr spcFirstLastPara="1" wrap="square" lIns="91433" tIns="45700" rIns="91433" bIns="45700" anchor="t" anchorCtr="0">
            <a:spAutoFit/>
          </a:bodyPr>
          <a:lstStyle/>
          <a:p>
            <a:pPr algn="ctr">
              <a:buClr>
                <a:srgbClr val="000000"/>
              </a:buClr>
              <a:buSzPts val="1800"/>
            </a:pPr>
            <a:r>
              <a:rPr lang="en" sz="2400" b="1">
                <a:solidFill>
                  <a:srgbClr val="137CC0"/>
                </a:solidFill>
                <a:latin typeface="Calibri"/>
                <a:ea typeface="Calibri"/>
                <a:cs typeface="Calibri"/>
                <a:sym typeface="Calibri"/>
              </a:rPr>
              <a:t>Nossa proposta</a:t>
            </a:r>
            <a:endParaRPr sz="1467">
              <a:solidFill>
                <a:srgbClr val="137CC0"/>
              </a:solidFill>
              <a:latin typeface="Arial"/>
              <a:ea typeface="Arial"/>
              <a:cs typeface="Arial"/>
              <a:sym typeface="Arial"/>
            </a:endParaRPr>
          </a:p>
          <a:p>
            <a:pPr algn="ctr">
              <a:buClr>
                <a:srgbClr val="000000"/>
              </a:buClr>
              <a:buSzPts val="1100"/>
            </a:pPr>
            <a:endParaRPr sz="1467">
              <a:solidFill>
                <a:srgbClr val="137CC0"/>
              </a:solidFill>
              <a:latin typeface="Arial"/>
              <a:ea typeface="Arial"/>
              <a:cs typeface="Arial"/>
              <a:sym typeface="Arial"/>
            </a:endParaRPr>
          </a:p>
        </p:txBody>
      </p:sp>
      <p:sp>
        <p:nvSpPr>
          <p:cNvPr id="246" name="Google Shape;246;p38"/>
          <p:cNvSpPr/>
          <p:nvPr/>
        </p:nvSpPr>
        <p:spPr>
          <a:xfrm>
            <a:off x="3823295" y="2365313"/>
            <a:ext cx="2049136"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dirty="0">
                <a:solidFill>
                  <a:schemeClr val="lt1"/>
                </a:solidFill>
                <a:latin typeface="Calibri"/>
                <a:ea typeface="Calibri"/>
                <a:cs typeface="Calibri"/>
                <a:sym typeface="Calibri"/>
              </a:rPr>
              <a:t>IPS </a:t>
            </a:r>
            <a:r>
              <a:rPr lang="en" dirty="0" err="1">
                <a:solidFill>
                  <a:schemeClr val="lt1"/>
                </a:solidFill>
                <a:latin typeface="Calibri"/>
                <a:ea typeface="Calibri"/>
                <a:cs typeface="Calibri"/>
                <a:sym typeface="Calibri"/>
              </a:rPr>
              <a:t>Brasil</a:t>
            </a:r>
            <a:r>
              <a:rPr lang="en" sz="1600" dirty="0">
                <a:solidFill>
                  <a:schemeClr val="lt1"/>
                </a:solidFill>
                <a:latin typeface="Calibri"/>
                <a:ea typeface="Calibri"/>
                <a:cs typeface="Calibri"/>
                <a:sym typeface="Calibri"/>
              </a:rPr>
              <a:t> </a:t>
            </a:r>
            <a:r>
              <a:rPr lang="en" dirty="0" err="1">
                <a:solidFill>
                  <a:schemeClr val="lt1"/>
                </a:solidFill>
                <a:latin typeface="Calibri"/>
                <a:ea typeface="Calibri"/>
                <a:cs typeface="Calibri"/>
                <a:sym typeface="Calibri"/>
              </a:rPr>
              <a:t>Paciente</a:t>
            </a:r>
            <a:endParaRPr sz="1200" dirty="0">
              <a:solidFill>
                <a:srgbClr val="000000"/>
              </a:solidFill>
              <a:latin typeface="Arial"/>
              <a:ea typeface="Arial"/>
              <a:cs typeface="Arial"/>
              <a:sym typeface="Arial"/>
            </a:endParaRPr>
          </a:p>
        </p:txBody>
      </p:sp>
      <p:sp>
        <p:nvSpPr>
          <p:cNvPr id="247" name="Google Shape;247;p38"/>
          <p:cNvSpPr txBox="1"/>
          <p:nvPr/>
        </p:nvSpPr>
        <p:spPr>
          <a:xfrm>
            <a:off x="6565767" y="963933"/>
            <a:ext cx="5336000" cy="4893607"/>
          </a:xfrm>
          <a:prstGeom prst="rect">
            <a:avLst/>
          </a:prstGeom>
          <a:noFill/>
          <a:ln>
            <a:noFill/>
          </a:ln>
        </p:spPr>
        <p:txBody>
          <a:bodyPr spcFirstLastPara="1" wrap="square" lIns="91433" tIns="45700" rIns="91433" bIns="45700" anchor="t" anchorCtr="0">
            <a:spAutoFit/>
          </a:bodyPr>
          <a:lstStyle/>
          <a:p>
            <a:pPr algn="ctr">
              <a:buClr>
                <a:schemeClr val="dk1"/>
              </a:buClr>
              <a:buSzPts val="1100"/>
            </a:pPr>
            <a:r>
              <a:rPr lang="en" dirty="0">
                <a:solidFill>
                  <a:srgbClr val="137CC0"/>
                </a:solidFill>
                <a:latin typeface="Calibri"/>
                <a:ea typeface="Calibri"/>
                <a:cs typeface="Calibri"/>
                <a:sym typeface="Calibri"/>
              </a:rPr>
              <a:t>Publica o IPS </a:t>
            </a:r>
            <a:r>
              <a:rPr lang="en" dirty="0" err="1">
                <a:solidFill>
                  <a:srgbClr val="137CC0"/>
                </a:solidFill>
                <a:latin typeface="Calibri"/>
                <a:ea typeface="Calibri"/>
                <a:cs typeface="Calibri"/>
                <a:sym typeface="Calibri"/>
              </a:rPr>
              <a:t>Brasil</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por</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meio</a:t>
            </a:r>
            <a:r>
              <a:rPr lang="en" dirty="0">
                <a:solidFill>
                  <a:srgbClr val="137CC0"/>
                </a:solidFill>
                <a:latin typeface="Calibri"/>
                <a:ea typeface="Calibri"/>
                <a:cs typeface="Calibri"/>
                <a:sym typeface="Calibri"/>
              </a:rPr>
              <a:t> do </a:t>
            </a:r>
            <a:r>
              <a:rPr lang="en" dirty="0" err="1">
                <a:solidFill>
                  <a:srgbClr val="137CC0"/>
                </a:solidFill>
                <a:latin typeface="Calibri"/>
                <a:ea typeface="Calibri"/>
                <a:cs typeface="Calibri"/>
                <a:sym typeface="Calibri"/>
              </a:rPr>
              <a:t>grupo</a:t>
            </a:r>
            <a:r>
              <a:rPr lang="en" dirty="0">
                <a:solidFill>
                  <a:srgbClr val="137CC0"/>
                </a:solidFill>
                <a:latin typeface="Calibri"/>
                <a:ea typeface="Calibri"/>
                <a:cs typeface="Calibri"/>
                <a:sym typeface="Calibri"/>
              </a:rPr>
              <a:t> de </a:t>
            </a:r>
            <a:r>
              <a:rPr lang="en" dirty="0" err="1">
                <a:solidFill>
                  <a:srgbClr val="137CC0"/>
                </a:solidFill>
                <a:latin typeface="Calibri"/>
                <a:ea typeface="Calibri"/>
                <a:cs typeface="Calibri"/>
                <a:sym typeface="Calibri"/>
              </a:rPr>
              <a:t>implementadores</a:t>
            </a:r>
            <a:r>
              <a:rPr lang="en" dirty="0">
                <a:solidFill>
                  <a:srgbClr val="137CC0"/>
                </a:solidFill>
                <a:latin typeface="Calibri"/>
                <a:ea typeface="Calibri"/>
                <a:cs typeface="Calibri"/>
                <a:sym typeface="Calibri"/>
              </a:rPr>
              <a:t> de FHIR com </a:t>
            </a:r>
            <a:r>
              <a:rPr lang="en" dirty="0" err="1">
                <a:solidFill>
                  <a:srgbClr val="137CC0"/>
                </a:solidFill>
                <a:latin typeface="Calibri"/>
                <a:ea typeface="Calibri"/>
                <a:cs typeface="Calibri"/>
                <a:sym typeface="Calibri"/>
              </a:rPr>
              <a:t>assistência</a:t>
            </a:r>
            <a:r>
              <a:rPr lang="en" dirty="0">
                <a:solidFill>
                  <a:srgbClr val="137CC0"/>
                </a:solidFill>
                <a:latin typeface="Calibri"/>
                <a:ea typeface="Calibri"/>
                <a:cs typeface="Calibri"/>
                <a:sym typeface="Calibri"/>
              </a:rPr>
              <a:t> do HL7 </a:t>
            </a:r>
            <a:r>
              <a:rPr lang="en" dirty="0" err="1">
                <a:solidFill>
                  <a:srgbClr val="137CC0"/>
                </a:solidFill>
                <a:latin typeface="Calibri"/>
                <a:ea typeface="Calibri"/>
                <a:cs typeface="Calibri"/>
                <a:sym typeface="Calibri"/>
              </a:rPr>
              <a:t>Brasil</a:t>
            </a:r>
            <a:endParaRPr dirty="0">
              <a:solidFill>
                <a:srgbClr val="137CC0"/>
              </a:solidFill>
              <a:latin typeface="Calibri"/>
              <a:ea typeface="Calibri"/>
              <a:cs typeface="Calibri"/>
              <a:sym typeface="Calibri"/>
            </a:endParaRPr>
          </a:p>
          <a:p>
            <a:pPr algn="ctr">
              <a:buClr>
                <a:schemeClr val="dk1"/>
              </a:buClr>
              <a:buSzPts val="1100"/>
            </a:pPr>
            <a:endParaRPr dirty="0">
              <a:solidFill>
                <a:srgbClr val="137CC0"/>
              </a:solidFill>
              <a:latin typeface="Calibri"/>
              <a:ea typeface="Calibri"/>
              <a:cs typeface="Calibri"/>
              <a:sym typeface="Calibri"/>
            </a:endParaRPr>
          </a:p>
          <a:p>
            <a:pPr algn="ctr">
              <a:buClr>
                <a:schemeClr val="dk1"/>
              </a:buClr>
              <a:buSzPts val="1100"/>
            </a:pPr>
            <a:r>
              <a:rPr lang="en" dirty="0">
                <a:solidFill>
                  <a:srgbClr val="137CC0"/>
                </a:solidFill>
                <a:latin typeface="Calibri"/>
                <a:ea typeface="Calibri"/>
                <a:cs typeface="Calibri"/>
                <a:sym typeface="Calibri"/>
              </a:rPr>
              <a:t>O IPS </a:t>
            </a:r>
            <a:r>
              <a:rPr lang="en" dirty="0" err="1">
                <a:solidFill>
                  <a:srgbClr val="137CC0"/>
                </a:solidFill>
                <a:latin typeface="Calibri"/>
                <a:ea typeface="Calibri"/>
                <a:cs typeface="Calibri"/>
                <a:sym typeface="Calibri"/>
              </a:rPr>
              <a:t>Brasil</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inclui</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definições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mínimas</a:t>
            </a:r>
            <a:r>
              <a:rPr lang="en" dirty="0">
                <a:solidFill>
                  <a:srgbClr val="137CC0"/>
                </a:solidFill>
                <a:latin typeface="Calibri"/>
                <a:ea typeface="Calibri"/>
                <a:cs typeface="Calibri"/>
                <a:sym typeface="Calibri"/>
              </a:rPr>
              <a:t> de </a:t>
            </a:r>
            <a:r>
              <a:rPr lang="en" dirty="0" err="1">
                <a:solidFill>
                  <a:srgbClr val="137CC0"/>
                </a:solidFill>
                <a:latin typeface="Calibri"/>
                <a:ea typeface="Calibri"/>
                <a:cs typeface="Calibri"/>
                <a:sym typeface="Calibri"/>
              </a:rPr>
              <a:t>composição</a:t>
            </a:r>
            <a:r>
              <a:rPr lang="en" dirty="0">
                <a:solidFill>
                  <a:srgbClr val="137CC0"/>
                </a:solidFill>
                <a:latin typeface="Calibri"/>
                <a:ea typeface="Calibri"/>
                <a:cs typeface="Calibri"/>
                <a:sym typeface="Calibri"/>
              </a:rPr>
              <a:t> e </a:t>
            </a:r>
            <a:r>
              <a:rPr lang="en" dirty="0" err="1">
                <a:solidFill>
                  <a:srgbClr val="137CC0"/>
                </a:solidFill>
                <a:latin typeface="Calibri"/>
                <a:ea typeface="Calibri"/>
                <a:cs typeface="Calibri"/>
                <a:sym typeface="Calibri"/>
              </a:rPr>
              <a:t>vocabulário</a:t>
            </a:r>
            <a:r>
              <a:rPr lang="en" dirty="0">
                <a:solidFill>
                  <a:srgbClr val="137CC0"/>
                </a:solidFill>
                <a:latin typeface="Calibri"/>
                <a:ea typeface="Calibri"/>
                <a:cs typeface="Calibri"/>
                <a:sym typeface="Calibri"/>
              </a:rPr>
              <a:t>.</a:t>
            </a:r>
            <a:endParaRPr dirty="0">
              <a:solidFill>
                <a:srgbClr val="137CC0"/>
              </a:solidFill>
              <a:latin typeface="Calibri"/>
              <a:ea typeface="Calibri"/>
              <a:cs typeface="Calibri"/>
              <a:sym typeface="Calibri"/>
            </a:endParaRPr>
          </a:p>
          <a:p>
            <a:pPr algn="ctr">
              <a:buClr>
                <a:schemeClr val="dk1"/>
              </a:buClr>
              <a:buSzPts val="1100"/>
            </a:pPr>
            <a:endParaRPr dirty="0">
              <a:solidFill>
                <a:srgbClr val="137CC0"/>
              </a:solidFill>
              <a:latin typeface="Calibri"/>
              <a:ea typeface="Calibri"/>
              <a:cs typeface="Calibri"/>
              <a:sym typeface="Calibri"/>
            </a:endParaRPr>
          </a:p>
          <a:p>
            <a:pPr algn="ctr">
              <a:buClr>
                <a:schemeClr val="dk1"/>
              </a:buClr>
              <a:buSzPts val="1100"/>
            </a:pPr>
            <a:r>
              <a:rPr lang="en" dirty="0" err="1">
                <a:solidFill>
                  <a:srgbClr val="137CC0"/>
                </a:solidFill>
                <a:latin typeface="Calibri"/>
                <a:ea typeface="Calibri"/>
                <a:cs typeface="Calibri"/>
                <a:sym typeface="Calibri"/>
              </a:rPr>
              <a:t>Alguns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perfis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podem</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derivar</a:t>
            </a:r>
            <a:r>
              <a:rPr lang="en" dirty="0">
                <a:solidFill>
                  <a:srgbClr val="137CC0"/>
                </a:solidFill>
                <a:latin typeface="Calibri"/>
                <a:ea typeface="Calibri"/>
                <a:cs typeface="Calibri"/>
                <a:sym typeface="Calibri"/>
              </a:rPr>
              <a:t> do IPS </a:t>
            </a:r>
            <a:r>
              <a:rPr lang="en" dirty="0" err="1">
                <a:solidFill>
                  <a:srgbClr val="137CC0"/>
                </a:solidFill>
                <a:latin typeface="Calibri"/>
                <a:ea typeface="Calibri"/>
                <a:cs typeface="Calibri"/>
                <a:sym typeface="Calibri"/>
              </a:rPr>
              <a:t>Brasil</a:t>
            </a:r>
            <a:r>
              <a:rPr lang="en" dirty="0">
                <a:solidFill>
                  <a:srgbClr val="137CC0"/>
                </a:solidFill>
                <a:latin typeface="Calibri"/>
                <a:ea typeface="Calibri"/>
                <a:cs typeface="Calibri"/>
                <a:sym typeface="Calibri"/>
              </a:rPr>
              <a:t> para </a:t>
            </a:r>
            <a:r>
              <a:rPr lang="en" dirty="0" err="1">
                <a:solidFill>
                  <a:srgbClr val="137CC0"/>
                </a:solidFill>
                <a:latin typeface="Calibri"/>
                <a:ea typeface="Calibri"/>
                <a:cs typeface="Calibri"/>
                <a:sym typeface="Calibri"/>
              </a:rPr>
              <a:t>propósitos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generalistas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ou</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pouco</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restritivos</a:t>
            </a:r>
            <a:endParaRPr dirty="0">
              <a:solidFill>
                <a:srgbClr val="137CC0"/>
              </a:solidFill>
              <a:latin typeface="Calibri"/>
              <a:ea typeface="Calibri"/>
              <a:cs typeface="Calibri"/>
              <a:sym typeface="Calibri"/>
            </a:endParaRPr>
          </a:p>
          <a:p>
            <a:pPr algn="ctr">
              <a:buClr>
                <a:schemeClr val="dk1"/>
              </a:buClr>
              <a:buSzPts val="1100"/>
            </a:pPr>
            <a:endParaRPr dirty="0">
              <a:solidFill>
                <a:srgbClr val="137CC0"/>
              </a:solidFill>
              <a:latin typeface="Calibri"/>
              <a:ea typeface="Calibri"/>
              <a:cs typeface="Calibri"/>
              <a:sym typeface="Calibri"/>
            </a:endParaRPr>
          </a:p>
          <a:p>
            <a:pPr algn="ctr">
              <a:buClr>
                <a:schemeClr val="dk1"/>
              </a:buClr>
              <a:buSzPts val="1100"/>
            </a:pPr>
            <a:r>
              <a:rPr lang="en" dirty="0" err="1">
                <a:solidFill>
                  <a:srgbClr val="137CC0"/>
                </a:solidFill>
                <a:latin typeface="Calibri"/>
                <a:ea typeface="Calibri"/>
                <a:cs typeface="Calibri"/>
                <a:sym typeface="Calibri"/>
              </a:rPr>
              <a:t>Perfis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nacionais</a:t>
            </a:r>
            <a:r>
              <a:rPr lang="en" dirty="0">
                <a:solidFill>
                  <a:srgbClr val="137CC0"/>
                </a:solidFill>
                <a:latin typeface="Calibri"/>
                <a:ea typeface="Calibri"/>
                <a:cs typeface="Calibri"/>
                <a:sym typeface="Calibri"/>
              </a:rPr>
              <a:t> com </a:t>
            </a:r>
            <a:r>
              <a:rPr lang="en" dirty="0" err="1">
                <a:solidFill>
                  <a:srgbClr val="137CC0"/>
                </a:solidFill>
                <a:latin typeface="Calibri"/>
                <a:ea typeface="Calibri"/>
                <a:cs typeface="Calibri"/>
                <a:sym typeface="Calibri"/>
              </a:rPr>
              <a:t>casos</a:t>
            </a:r>
            <a:r>
              <a:rPr lang="en" dirty="0">
                <a:solidFill>
                  <a:srgbClr val="137CC0"/>
                </a:solidFill>
                <a:latin typeface="Calibri"/>
                <a:ea typeface="Calibri"/>
                <a:cs typeface="Calibri"/>
                <a:sym typeface="Calibri"/>
              </a:rPr>
              <a:t> de </a:t>
            </a:r>
            <a:r>
              <a:rPr lang="en" dirty="0" err="1">
                <a:solidFill>
                  <a:srgbClr val="137CC0"/>
                </a:solidFill>
                <a:latin typeface="Calibri"/>
                <a:ea typeface="Calibri"/>
                <a:cs typeface="Calibri"/>
                <a:sym typeface="Calibri"/>
              </a:rPr>
              <a:t>uso</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específicos</a:t>
            </a:r>
            <a:r>
              <a:rPr lang="en" dirty="0">
                <a:solidFill>
                  <a:srgbClr val="137CC0"/>
                </a:solidFill>
                <a:latin typeface="Calibri"/>
                <a:ea typeface="Calibri"/>
                <a:cs typeface="Calibri"/>
                <a:sym typeface="Calibri"/>
              </a:rPr>
              <a:t> que </a:t>
            </a:r>
            <a:r>
              <a:rPr lang="en" dirty="0" err="1">
                <a:solidFill>
                  <a:srgbClr val="137CC0"/>
                </a:solidFill>
                <a:latin typeface="Calibri"/>
                <a:ea typeface="Calibri"/>
                <a:cs typeface="Calibri"/>
                <a:sym typeface="Calibri"/>
              </a:rPr>
              <a:t>restringem</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composição</a:t>
            </a:r>
            <a:r>
              <a:rPr lang="en" dirty="0">
                <a:solidFill>
                  <a:srgbClr val="137CC0"/>
                </a:solidFill>
                <a:latin typeface="Calibri"/>
                <a:ea typeface="Calibri"/>
                <a:cs typeface="Calibri"/>
                <a:sym typeface="Calibri"/>
              </a:rPr>
              <a:t> e </a:t>
            </a:r>
            <a:r>
              <a:rPr lang="en" dirty="0" err="1">
                <a:solidFill>
                  <a:srgbClr val="137CC0"/>
                </a:solidFill>
                <a:latin typeface="Calibri"/>
                <a:ea typeface="Calibri"/>
                <a:cs typeface="Calibri"/>
                <a:sym typeface="Calibri"/>
              </a:rPr>
              <a:t>vocabulário</a:t>
            </a:r>
            <a:r>
              <a:rPr lang="en" dirty="0">
                <a:solidFill>
                  <a:srgbClr val="137CC0"/>
                </a:solidFill>
                <a:latin typeface="Calibri"/>
                <a:ea typeface="Calibri"/>
                <a:cs typeface="Calibri"/>
                <a:sym typeface="Calibri"/>
              </a:rPr>
              <a:t>, ex: </a:t>
            </a:r>
            <a:r>
              <a:rPr lang="en" dirty="0" err="1">
                <a:solidFill>
                  <a:srgbClr val="137CC0"/>
                </a:solidFill>
                <a:latin typeface="Calibri"/>
                <a:ea typeface="Calibri"/>
                <a:cs typeface="Calibri"/>
                <a:sym typeface="Calibri"/>
              </a:rPr>
              <a:t>Paciente</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paciente</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regulado</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beneficiário</a:t>
            </a:r>
            <a:r>
              <a:rPr lang="en" dirty="0">
                <a:solidFill>
                  <a:srgbClr val="137CC0"/>
                </a:solidFill>
                <a:latin typeface="Calibri"/>
                <a:ea typeface="Calibri"/>
                <a:cs typeface="Calibri"/>
                <a:sym typeface="Calibri"/>
              </a:rPr>
              <a:t>, etc.</a:t>
            </a:r>
            <a:endParaRPr dirty="0">
              <a:solidFill>
                <a:srgbClr val="137CC0"/>
              </a:solidFill>
              <a:latin typeface="Calibri"/>
              <a:ea typeface="Calibri"/>
              <a:cs typeface="Calibri"/>
              <a:sym typeface="Calibri"/>
            </a:endParaRPr>
          </a:p>
          <a:p>
            <a:pPr algn="ctr">
              <a:buClr>
                <a:schemeClr val="dk1"/>
              </a:buClr>
              <a:buSzPts val="1100"/>
            </a:pPr>
            <a:endParaRPr dirty="0">
              <a:solidFill>
                <a:srgbClr val="137CC0"/>
              </a:solidFill>
              <a:latin typeface="Calibri"/>
              <a:ea typeface="Calibri"/>
              <a:cs typeface="Calibri"/>
              <a:sym typeface="Calibri"/>
            </a:endParaRPr>
          </a:p>
          <a:p>
            <a:pPr algn="ctr">
              <a:buClr>
                <a:schemeClr val="dk1"/>
              </a:buClr>
              <a:buSzPts val="1100"/>
            </a:pPr>
            <a:r>
              <a:rPr lang="en" dirty="0" err="1">
                <a:solidFill>
                  <a:srgbClr val="137CC0"/>
                </a:solidFill>
                <a:latin typeface="Calibri"/>
                <a:ea typeface="Calibri"/>
                <a:cs typeface="Calibri"/>
                <a:sym typeface="Calibri"/>
              </a:rPr>
              <a:t>Perfis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regionais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podem</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compor</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elementos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identificadores</a:t>
            </a:r>
            <a:r>
              <a:rPr lang="en" dirty="0">
                <a:solidFill>
                  <a:srgbClr val="137CC0"/>
                </a:solidFill>
                <a:latin typeface="Calibri"/>
                <a:ea typeface="Calibri"/>
                <a:cs typeface="Calibri"/>
                <a:sym typeface="Calibri"/>
              </a:rPr>
              <a:t> e </a:t>
            </a:r>
            <a:r>
              <a:rPr lang="en" dirty="0" err="1">
                <a:solidFill>
                  <a:srgbClr val="137CC0"/>
                </a:solidFill>
                <a:latin typeface="Calibri"/>
                <a:ea typeface="Calibri"/>
                <a:cs typeface="Calibri"/>
                <a:sym typeface="Calibri"/>
              </a:rPr>
              <a:t>vocabulários</a:t>
            </a:r>
            <a:r>
              <a:rPr lang="en" dirty="0">
                <a:solidFill>
                  <a:srgbClr val="137CC0"/>
                </a:solidFill>
                <a:latin typeface="Calibri"/>
                <a:ea typeface="Calibri"/>
                <a:cs typeface="Calibri"/>
                <a:sym typeface="Calibri"/>
              </a:rPr>
              <a:t> de </a:t>
            </a:r>
            <a:r>
              <a:rPr lang="en" dirty="0" err="1">
                <a:solidFill>
                  <a:srgbClr val="137CC0"/>
                </a:solidFill>
                <a:latin typeface="Calibri"/>
                <a:ea typeface="Calibri"/>
                <a:cs typeface="Calibri"/>
                <a:sym typeface="Calibri"/>
              </a:rPr>
              <a:t>suas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regiões</a:t>
            </a:r>
            <a:r>
              <a:rPr lang="en" dirty="0">
                <a:solidFill>
                  <a:srgbClr val="137CC0"/>
                </a:solidFill>
                <a:latin typeface="Calibri"/>
                <a:ea typeface="Calibri"/>
                <a:cs typeface="Calibri"/>
                <a:sym typeface="Calibri"/>
              </a:rPr>
              <a:t>.</a:t>
            </a:r>
            <a:endParaRPr dirty="0">
              <a:solidFill>
                <a:srgbClr val="137CC0"/>
              </a:solidFill>
              <a:latin typeface="Calibri"/>
              <a:ea typeface="Calibri"/>
              <a:cs typeface="Calibri"/>
              <a:sym typeface="Calibri"/>
            </a:endParaRPr>
          </a:p>
          <a:p>
            <a:pPr algn="ctr">
              <a:buClr>
                <a:srgbClr val="000000"/>
              </a:buClr>
              <a:buSzPts val="1400"/>
            </a:pPr>
            <a:endParaRPr sz="2400" dirty="0">
              <a:solidFill>
                <a:schemeClr val="dk1"/>
              </a:solidFill>
              <a:latin typeface="Calibri"/>
              <a:ea typeface="Calibri"/>
              <a:cs typeface="Calibri"/>
              <a:sym typeface="Calibri"/>
            </a:endParaRPr>
          </a:p>
        </p:txBody>
      </p:sp>
      <p:sp>
        <p:nvSpPr>
          <p:cNvPr id="248" name="Google Shape;248;p38"/>
          <p:cNvSpPr/>
          <p:nvPr/>
        </p:nvSpPr>
        <p:spPr>
          <a:xfrm>
            <a:off x="4362233" y="4048533"/>
            <a:ext cx="1450400"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dirty="0" err="1">
                <a:solidFill>
                  <a:schemeClr val="lt1"/>
                </a:solidFill>
                <a:latin typeface="Calibri"/>
                <a:cs typeface="Calibri"/>
                <a:sym typeface="Calibri"/>
              </a:rPr>
              <a:t>Beneficiário</a:t>
            </a:r>
            <a:endParaRPr dirty="0">
              <a:solidFill>
                <a:schemeClr val="lt1"/>
              </a:solidFill>
              <a:latin typeface="Calibri"/>
              <a:cs typeface="Calibri"/>
              <a:sym typeface="Arial"/>
            </a:endParaRPr>
          </a:p>
        </p:txBody>
      </p:sp>
      <p:sp>
        <p:nvSpPr>
          <p:cNvPr id="249" name="Google Shape;249;p38"/>
          <p:cNvSpPr/>
          <p:nvPr/>
        </p:nvSpPr>
        <p:spPr>
          <a:xfrm>
            <a:off x="319312" y="4962648"/>
            <a:ext cx="5530400" cy="722800"/>
          </a:xfrm>
          <a:prstGeom prst="roundRect">
            <a:avLst>
              <a:gd name="adj" fmla="val 16667"/>
            </a:avLst>
          </a:prstGeom>
          <a:solidFill>
            <a:srgbClr val="F0F8EC"/>
          </a:solidFill>
          <a:ln w="12700" cap="flat" cmpd="sng">
            <a:solidFill>
              <a:srgbClr val="D0CECE"/>
            </a:solidFill>
            <a:prstDash val="dash"/>
            <a:miter lim="800000"/>
            <a:headEnd type="none" w="sm" len="sm"/>
            <a:tailEnd type="none" w="sm" len="sm"/>
          </a:ln>
        </p:spPr>
        <p:txBody>
          <a:bodyPr spcFirstLastPara="1" wrap="square" lIns="91433" tIns="45700" rIns="91433" bIns="45700" anchor="ctr" anchorCtr="0">
            <a:noAutofit/>
          </a:bodyPr>
          <a:lstStyle/>
          <a:p>
            <a:pPr>
              <a:buClr>
                <a:srgbClr val="000000"/>
              </a:buClr>
              <a:buSzPts val="1000"/>
            </a:pPr>
            <a:r>
              <a:rPr lang="en" sz="1333">
                <a:solidFill>
                  <a:schemeClr val="dk1"/>
                </a:solidFill>
                <a:latin typeface="Calibri"/>
                <a:ea typeface="Calibri"/>
                <a:cs typeface="Calibri"/>
                <a:sym typeface="Calibri"/>
              </a:rPr>
              <a:t>Regional Use Case Profile (Restrictive) </a:t>
            </a:r>
            <a:endParaRPr sz="1467">
              <a:solidFill>
                <a:srgbClr val="000000"/>
              </a:solidFill>
              <a:latin typeface="Arial"/>
              <a:ea typeface="Arial"/>
              <a:cs typeface="Arial"/>
              <a:sym typeface="Arial"/>
            </a:endParaRPr>
          </a:p>
        </p:txBody>
      </p:sp>
      <p:sp>
        <p:nvSpPr>
          <p:cNvPr id="250" name="Google Shape;250;p38"/>
          <p:cNvSpPr/>
          <p:nvPr/>
        </p:nvSpPr>
        <p:spPr>
          <a:xfrm>
            <a:off x="3823295" y="5094939"/>
            <a:ext cx="1815600"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sz="2400">
                <a:solidFill>
                  <a:schemeClr val="lt1"/>
                </a:solidFill>
                <a:latin typeface="Calibri"/>
                <a:ea typeface="Calibri"/>
                <a:cs typeface="Calibri"/>
                <a:sym typeface="Calibri"/>
              </a:rPr>
              <a:t>SESA-BA, etc.</a:t>
            </a:r>
            <a:endParaRPr sz="1467">
              <a:solidFill>
                <a:srgbClr val="000000"/>
              </a:solidFill>
              <a:latin typeface="Arial"/>
              <a:ea typeface="Arial"/>
              <a:cs typeface="Arial"/>
              <a:sym typeface="Arial"/>
            </a:endParaRPr>
          </a:p>
        </p:txBody>
      </p:sp>
      <p:cxnSp>
        <p:nvCxnSpPr>
          <p:cNvPr id="251" name="Google Shape;251;p38"/>
          <p:cNvCxnSpPr>
            <a:stCxn id="243" idx="1"/>
            <a:endCxn id="238" idx="3"/>
          </p:cNvCxnSpPr>
          <p:nvPr/>
        </p:nvCxnSpPr>
        <p:spPr>
          <a:xfrm rot="10800000">
            <a:off x="5849879" y="2030119"/>
            <a:ext cx="539200" cy="4159600"/>
          </a:xfrm>
          <a:prstGeom prst="bentConnector3">
            <a:avLst>
              <a:gd name="adj1" fmla="val 50015"/>
            </a:avLst>
          </a:prstGeom>
          <a:noFill/>
          <a:ln w="9525" cap="flat" cmpd="sng">
            <a:solidFill>
              <a:schemeClr val="dk2"/>
            </a:solidFill>
            <a:prstDash val="solid"/>
            <a:round/>
            <a:headEnd type="none" w="med" len="med"/>
            <a:tailEnd type="none" w="med" len="med"/>
          </a:ln>
        </p:spPr>
      </p:cxnSp>
      <p:sp>
        <p:nvSpPr>
          <p:cNvPr id="252" name="Google Shape;252;p38"/>
          <p:cNvSpPr/>
          <p:nvPr/>
        </p:nvSpPr>
        <p:spPr>
          <a:xfrm>
            <a:off x="3880295" y="5934947"/>
            <a:ext cx="1815600"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dirty="0">
                <a:solidFill>
                  <a:schemeClr val="lt1"/>
                </a:solidFill>
                <a:latin typeface="Calibri"/>
                <a:cs typeface="Calibri"/>
                <a:sym typeface="Calibri"/>
              </a:rPr>
              <a:t>BRIndividuo-1.0</a:t>
            </a:r>
            <a:endParaRPr dirty="0">
              <a:solidFill>
                <a:schemeClr val="lt1"/>
              </a:solidFill>
              <a:latin typeface="Calibri"/>
              <a:cs typeface="Calibri"/>
              <a:sym typeface="Arial"/>
            </a:endParaRPr>
          </a:p>
        </p:txBody>
      </p:sp>
      <p:sp>
        <p:nvSpPr>
          <p:cNvPr id="253" name="Google Shape;253;p38"/>
          <p:cNvSpPr/>
          <p:nvPr/>
        </p:nvSpPr>
        <p:spPr>
          <a:xfrm>
            <a:off x="2655733" y="4043567"/>
            <a:ext cx="1450400"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sz="2400">
                <a:solidFill>
                  <a:schemeClr val="lt1"/>
                </a:solidFill>
                <a:latin typeface="Calibri"/>
                <a:ea typeface="Calibri"/>
                <a:cs typeface="Calibri"/>
                <a:sym typeface="Calibri"/>
              </a:rPr>
              <a:t>Paciente</a:t>
            </a:r>
            <a:endParaRPr sz="1467">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p:txBody>
          <a:bodyPr/>
          <a:lstStyle/>
          <a:p>
            <a:r>
              <a:rPr lang="en-BR"/>
              <a:t>Próximos passos – triênio 24-26</a:t>
            </a:r>
            <a:endParaRPr lang="en-BR" dirty="0"/>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lstStyle/>
          <a:p>
            <a:r>
              <a:rPr lang="en-BR" dirty="0"/>
              <a:t>Estender o IPS Brasil para as demais seções do Sumário</a:t>
            </a:r>
          </a:p>
          <a:p>
            <a:r>
              <a:rPr lang="en-BR" dirty="0"/>
              <a:t> Contribuir com a comunidade internacional na definição do bloco de história social incluindo os SDH</a:t>
            </a:r>
          </a:p>
          <a:p>
            <a:r>
              <a:rPr lang="en-BR" dirty="0"/>
              <a:t>Apoiar o MS na construção dos artefatos de informação em computacionais das seções adicionais do Sumário e na atualização da OBM</a:t>
            </a:r>
          </a:p>
          <a:p>
            <a:r>
              <a:rPr lang="en-BR" dirty="0"/>
              <a:t>Criar ambientes de testes para uso do serviço de terminologia OCL e do GI IPS – B</a:t>
            </a:r>
            <a:r>
              <a:rPr lang="en-US" dirty="0"/>
              <a:t>r</a:t>
            </a:r>
            <a:r>
              <a:rPr lang="en-BR" dirty="0"/>
              <a:t>asil Core.</a:t>
            </a:r>
          </a:p>
          <a:p>
            <a:pPr marL="0" indent="0">
              <a:buNone/>
            </a:pPr>
            <a:endParaRPr lang="en-BR" dirty="0"/>
          </a:p>
        </p:txBody>
      </p:sp>
    </p:spTree>
    <p:extLst>
      <p:ext uri="{BB962C8B-B14F-4D97-AF65-F5344CB8AC3E}">
        <p14:creationId xmlns:p14="http://schemas.microsoft.com/office/powerpoint/2010/main" val="3344369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F1A7-FB1D-94A9-485A-6DD110FDD7BA}"/>
              </a:ext>
            </a:extLst>
          </p:cNvPr>
          <p:cNvSpPr>
            <a:spLocks noGrp="1"/>
          </p:cNvSpPr>
          <p:nvPr>
            <p:ph type="title"/>
          </p:nvPr>
        </p:nvSpPr>
        <p:spPr/>
        <p:txBody>
          <a:bodyPr/>
          <a:lstStyle/>
          <a:p>
            <a:r>
              <a:rPr lang="en-BR" dirty="0"/>
              <a:t>Fatores críticos de sucesso</a:t>
            </a:r>
          </a:p>
        </p:txBody>
      </p:sp>
      <p:sp>
        <p:nvSpPr>
          <p:cNvPr id="3" name="Content Placeholder 2">
            <a:extLst>
              <a:ext uri="{FF2B5EF4-FFF2-40B4-BE49-F238E27FC236}">
                <a16:creationId xmlns:a16="http://schemas.microsoft.com/office/drawing/2014/main" id="{EF5E2F5A-C237-7806-81EF-AF0362C6140B}"/>
              </a:ext>
            </a:extLst>
          </p:cNvPr>
          <p:cNvSpPr>
            <a:spLocks noGrp="1"/>
          </p:cNvSpPr>
          <p:nvPr>
            <p:ph idx="1"/>
          </p:nvPr>
        </p:nvSpPr>
        <p:spPr/>
        <p:txBody>
          <a:bodyPr/>
          <a:lstStyle/>
          <a:p>
            <a:r>
              <a:rPr lang="en-BR" dirty="0"/>
              <a:t>Equipe multidisciplinar  - devs, arquiteto de interoperabilidade, arquiteto de padrões, profissionais de saúde</a:t>
            </a:r>
          </a:p>
          <a:p>
            <a:r>
              <a:rPr lang="en-BR" dirty="0"/>
              <a:t>Capacitar, capacitar, capacitar …..</a:t>
            </a:r>
          </a:p>
          <a:p>
            <a:r>
              <a:rPr lang="en-BR" dirty="0"/>
              <a:t>Ferramentas adequadas – OCL foi uma excelente opção e agora será o serviço de terminologia da  WHO</a:t>
            </a:r>
          </a:p>
          <a:p>
            <a:r>
              <a:rPr lang="en-BR" dirty="0"/>
              <a:t>Ler e estudar MUITO o GI </a:t>
            </a:r>
          </a:p>
          <a:p>
            <a:r>
              <a:rPr lang="en-BR" dirty="0"/>
              <a:t>NÃO quebrar o modelo canônico</a:t>
            </a:r>
          </a:p>
          <a:p>
            <a:r>
              <a:rPr lang="en-BR" dirty="0"/>
              <a:t>REVISAR TODOS OS MAPAS DE CONCEITO  cfme prevê a norma</a:t>
            </a:r>
          </a:p>
          <a:p>
            <a:pPr marL="0" indent="0">
              <a:buNone/>
            </a:pPr>
            <a:endParaRPr lang="en-BR" dirty="0"/>
          </a:p>
        </p:txBody>
      </p:sp>
    </p:spTree>
    <p:extLst>
      <p:ext uri="{BB962C8B-B14F-4D97-AF65-F5344CB8AC3E}">
        <p14:creationId xmlns:p14="http://schemas.microsoft.com/office/powerpoint/2010/main" val="31935182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lstStyle/>
          <a:p>
            <a:r>
              <a:rPr lang="en-US" dirty="0"/>
              <a:t>O </a:t>
            </a:r>
            <a:r>
              <a:rPr lang="en-US" dirty="0" err="1"/>
              <a:t>Sumário</a:t>
            </a:r>
            <a:r>
              <a:rPr lang="en-US" dirty="0"/>
              <a:t> </a:t>
            </a:r>
            <a:r>
              <a:rPr lang="en-US" dirty="0" err="1"/>
              <a:t>Internacional</a:t>
            </a:r>
            <a:r>
              <a:rPr lang="en-US" dirty="0"/>
              <a:t> do </a:t>
            </a:r>
            <a:r>
              <a:rPr lang="en-US" dirty="0" err="1"/>
              <a:t>Paciente</a:t>
            </a:r>
            <a:r>
              <a:rPr lang="en-US" dirty="0"/>
              <a:t> </a:t>
            </a:r>
            <a:r>
              <a:rPr lang="en-US" dirty="0" err="1"/>
              <a:t>poderia</a:t>
            </a:r>
            <a:r>
              <a:rPr lang="en-US" dirty="0"/>
              <a:t> ser </a:t>
            </a:r>
            <a:r>
              <a:rPr lang="en-US" dirty="0" err="1"/>
              <a:t>adotado</a:t>
            </a:r>
            <a:r>
              <a:rPr lang="en-US" dirty="0"/>
              <a:t> com o </a:t>
            </a:r>
            <a:r>
              <a:rPr lang="en-US" dirty="0" err="1"/>
              <a:t>padrão</a:t>
            </a:r>
            <a:r>
              <a:rPr lang="en-US" dirty="0"/>
              <a:t> </a:t>
            </a:r>
            <a:r>
              <a:rPr lang="en-US" dirty="0" err="1"/>
              <a:t>nacional</a:t>
            </a:r>
            <a:r>
              <a:rPr lang="en-US" dirty="0"/>
              <a:t> de  </a:t>
            </a:r>
            <a:r>
              <a:rPr lang="en-US" dirty="0" err="1"/>
              <a:t>interoperabilidade</a:t>
            </a:r>
            <a:r>
              <a:rPr lang="en-US" dirty="0"/>
              <a:t> para </a:t>
            </a:r>
            <a:r>
              <a:rPr lang="en-US" dirty="0" err="1"/>
              <a:t>viabilizar</a:t>
            </a:r>
            <a:r>
              <a:rPr lang="en-US" dirty="0"/>
              <a:t> a </a:t>
            </a:r>
            <a:r>
              <a:rPr lang="en-US" dirty="0" err="1"/>
              <a:t>continuidade</a:t>
            </a:r>
            <a:r>
              <a:rPr lang="en-US" dirty="0"/>
              <a:t> de </a:t>
            </a:r>
            <a:r>
              <a:rPr lang="en-US" dirty="0" err="1"/>
              <a:t>cuidado</a:t>
            </a:r>
            <a:r>
              <a:rPr lang="en-US" dirty="0"/>
              <a:t>;</a:t>
            </a:r>
          </a:p>
          <a:p>
            <a:r>
              <a:rPr lang="en-US" dirty="0"/>
              <a:t>A </a:t>
            </a:r>
            <a:r>
              <a:rPr lang="en-US" dirty="0" err="1"/>
              <a:t>adoção</a:t>
            </a:r>
            <a:r>
              <a:rPr lang="en-US" dirty="0"/>
              <a:t> do IPS </a:t>
            </a:r>
            <a:r>
              <a:rPr lang="en-US" dirty="0" err="1"/>
              <a:t>Brasil</a:t>
            </a:r>
            <a:r>
              <a:rPr lang="en-US" dirty="0"/>
              <a:t>  </a:t>
            </a:r>
            <a:r>
              <a:rPr lang="en-US" dirty="0" err="1"/>
              <a:t>como</a:t>
            </a:r>
            <a:r>
              <a:rPr lang="en-US" dirty="0"/>
              <a:t> o Guia Nacional  </a:t>
            </a:r>
            <a:r>
              <a:rPr lang="en-US" dirty="0" err="1"/>
              <a:t>habilita</a:t>
            </a:r>
            <a:r>
              <a:rPr lang="en-US" dirty="0"/>
              <a:t> a </a:t>
            </a:r>
            <a:r>
              <a:rPr lang="en-US" dirty="0" err="1"/>
              <a:t>criação</a:t>
            </a:r>
            <a:r>
              <a:rPr lang="en-US" dirty="0"/>
              <a:t> de guias </a:t>
            </a:r>
            <a:r>
              <a:rPr lang="en-US" dirty="0" err="1"/>
              <a:t>regionais</a:t>
            </a:r>
            <a:r>
              <a:rPr lang="en-US" dirty="0"/>
              <a:t> e de </a:t>
            </a:r>
            <a:r>
              <a:rPr lang="en-US" dirty="0" err="1"/>
              <a:t>caso</a:t>
            </a:r>
            <a:r>
              <a:rPr lang="en-US" dirty="0"/>
              <a:t> de </a:t>
            </a:r>
            <a:r>
              <a:rPr lang="en-US" dirty="0" err="1"/>
              <a:t>uso</a:t>
            </a:r>
            <a:r>
              <a:rPr lang="en-US" dirty="0"/>
              <a:t> </a:t>
            </a:r>
            <a:r>
              <a:rPr lang="en-US" dirty="0" err="1"/>
              <a:t>específico</a:t>
            </a:r>
            <a:r>
              <a:rPr lang="en-US" dirty="0"/>
              <a:t>, </a:t>
            </a:r>
            <a:r>
              <a:rPr lang="en-US" dirty="0" err="1"/>
              <a:t>como</a:t>
            </a:r>
            <a:r>
              <a:rPr lang="en-US" dirty="0"/>
              <a:t>: EBSERH, ANS, etc. Ainda assim, </a:t>
            </a:r>
            <a:r>
              <a:rPr lang="en-US" dirty="0" err="1"/>
              <a:t>mantém</a:t>
            </a:r>
            <a:r>
              <a:rPr lang="en-US" dirty="0"/>
              <a:t> </a:t>
            </a:r>
            <a:r>
              <a:rPr lang="en-US" dirty="0" err="1"/>
              <a:t>similaridades</a:t>
            </a:r>
            <a:r>
              <a:rPr lang="en-US" dirty="0"/>
              <a:t> entre </a:t>
            </a:r>
            <a:r>
              <a:rPr lang="en-US" dirty="0" err="1"/>
              <a:t>os</a:t>
            </a:r>
            <a:r>
              <a:rPr lang="en-US" dirty="0"/>
              <a:t> guias que </a:t>
            </a:r>
            <a:r>
              <a:rPr lang="en-US" dirty="0" err="1"/>
              <a:t>sejam</a:t>
            </a:r>
            <a:r>
              <a:rPr lang="en-US" dirty="0"/>
              <a:t> </a:t>
            </a:r>
            <a:r>
              <a:rPr lang="en-US" dirty="0" err="1"/>
              <a:t>comuns</a:t>
            </a:r>
            <a:r>
              <a:rPr lang="en-US" dirty="0"/>
              <a:t> à saúde </a:t>
            </a:r>
            <a:r>
              <a:rPr lang="en-US" dirty="0" err="1"/>
              <a:t>em</a:t>
            </a:r>
            <a:r>
              <a:rPr lang="en-US" dirty="0"/>
              <a:t> </a:t>
            </a:r>
            <a:r>
              <a:rPr lang="en-US" dirty="0" err="1"/>
              <a:t>território</a:t>
            </a:r>
            <a:r>
              <a:rPr lang="en-US" dirty="0"/>
              <a:t> </a:t>
            </a:r>
            <a:r>
              <a:rPr lang="en-US" dirty="0" err="1"/>
              <a:t>nacional</a:t>
            </a:r>
            <a:r>
              <a:rPr lang="en-US" dirty="0"/>
              <a:t>;</a:t>
            </a:r>
          </a:p>
          <a:p>
            <a:r>
              <a:rPr lang="en-US" dirty="0" err="1"/>
              <a:t>Agradecimentos</a:t>
            </a:r>
            <a:r>
              <a:rPr lang="en-US" dirty="0"/>
              <a:t> a </a:t>
            </a:r>
            <a:r>
              <a:rPr lang="en-US" dirty="0" err="1"/>
              <a:t>equipe</a:t>
            </a:r>
            <a:r>
              <a:rPr lang="en-US" dirty="0"/>
              <a:t> </a:t>
            </a:r>
            <a:r>
              <a:rPr lang="en-US" dirty="0" err="1"/>
              <a:t>técnica</a:t>
            </a:r>
            <a:r>
              <a:rPr lang="en-US" dirty="0"/>
              <a:t> da </a:t>
            </a:r>
            <a:r>
              <a:rPr lang="en-US" dirty="0" err="1"/>
              <a:t>Coordenação</a:t>
            </a:r>
            <a:r>
              <a:rPr lang="en-US" dirty="0"/>
              <a:t> </a:t>
            </a:r>
            <a:r>
              <a:rPr lang="en-US" dirty="0" err="1"/>
              <a:t>Geral</a:t>
            </a:r>
            <a:r>
              <a:rPr lang="en-US" dirty="0"/>
              <a:t> de </a:t>
            </a:r>
            <a:r>
              <a:rPr lang="en-US" dirty="0" err="1"/>
              <a:t>Inovação</a:t>
            </a:r>
            <a:r>
              <a:rPr lang="en-US" dirty="0"/>
              <a:t> e </a:t>
            </a:r>
            <a:r>
              <a:rPr lang="en-US" dirty="0" err="1"/>
              <a:t>Informática</a:t>
            </a:r>
            <a:r>
              <a:rPr lang="en-US" dirty="0"/>
              <a:t> </a:t>
            </a:r>
            <a:r>
              <a:rPr lang="en-US" dirty="0" err="1"/>
              <a:t>em</a:t>
            </a:r>
            <a:r>
              <a:rPr lang="en-US" dirty="0"/>
              <a:t> </a:t>
            </a:r>
            <a:r>
              <a:rPr lang="en-US" dirty="0" err="1"/>
              <a:t>Saúde</a:t>
            </a:r>
            <a:r>
              <a:rPr lang="en-US" dirty="0"/>
              <a:t> da SEIDIGI pela </a:t>
            </a:r>
            <a:r>
              <a:rPr lang="en-US" dirty="0" err="1"/>
              <a:t>parceria</a:t>
            </a:r>
            <a:r>
              <a:rPr lang="en-US" dirty="0"/>
              <a:t> </a:t>
            </a:r>
            <a:r>
              <a:rPr lang="en-US" dirty="0" err="1"/>
              <a:t>na</a:t>
            </a:r>
            <a:r>
              <a:rPr lang="en-US" dirty="0"/>
              <a:t>  </a:t>
            </a:r>
            <a:r>
              <a:rPr lang="en-US" dirty="0" err="1"/>
              <a:t>execução</a:t>
            </a:r>
            <a:r>
              <a:rPr lang="en-US" dirty="0"/>
              <a:t> e </a:t>
            </a:r>
            <a:r>
              <a:rPr lang="en-US" dirty="0" err="1"/>
              <a:t>gestão</a:t>
            </a:r>
            <a:r>
              <a:rPr lang="en-US" dirty="0"/>
              <a:t> </a:t>
            </a:r>
            <a:r>
              <a:rPr lang="en-US" dirty="0" err="1"/>
              <a:t>deste</a:t>
            </a:r>
            <a:r>
              <a:rPr lang="en-US" dirty="0"/>
              <a:t> </a:t>
            </a:r>
            <a:r>
              <a:rPr lang="en-US" dirty="0" err="1"/>
              <a:t>projeto</a:t>
            </a:r>
            <a:endParaRPr lang="en-US" dirty="0"/>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838200" y="492369"/>
            <a:ext cx="4608634" cy="707886"/>
          </a:xfrm>
          <a:prstGeom prst="rect">
            <a:avLst/>
          </a:prstGeom>
          <a:noFill/>
        </p:spPr>
        <p:txBody>
          <a:bodyPr wrap="none" rtlCol="0">
            <a:spAutoFit/>
          </a:bodyPr>
          <a:lstStyle/>
          <a:p>
            <a:r>
              <a:rPr lang="en-BR" sz="4000" dirty="0"/>
              <a:t>Considerações Finais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Content Placeholder 2">
            <a:extLst>
              <a:ext uri="{FF2B5EF4-FFF2-40B4-BE49-F238E27FC236}">
                <a16:creationId xmlns:a16="http://schemas.microsoft.com/office/drawing/2014/main" id="{A17594FF-4806-1780-1572-38D66A47D9C9}"/>
              </a:ext>
            </a:extLst>
          </p:cNvPr>
          <p:cNvSpPr>
            <a:spLocks noGrp="1"/>
          </p:cNvSpPr>
          <p:nvPr>
            <p:ph type="body" idx="1"/>
          </p:nvPr>
        </p:nvSpPr>
        <p:spPr>
          <a:xfrm>
            <a:off x="455520" y="4925880"/>
            <a:ext cx="10005951" cy="1458258"/>
          </a:xfrm>
        </p:spPr>
        <p:txBody>
          <a:bodyPr vert="horz" lIns="91440" tIns="45720" rIns="91440" bIns="45720" rtlCol="0" anchor="ctr">
            <a:normAutofit/>
          </a:bodyPr>
          <a:lstStyle/>
          <a:p>
            <a:r>
              <a:rPr lang="en-US" kern="1200" dirty="0" err="1">
                <a:solidFill>
                  <a:schemeClr val="tx1"/>
                </a:solidFill>
                <a:latin typeface="+mn-lt"/>
                <a:ea typeface="+mn-ea"/>
                <a:cs typeface="+mn-cs"/>
              </a:rPr>
              <a:t>Obrigada</a:t>
            </a:r>
            <a:r>
              <a:rPr lang="en-US" kern="1200" dirty="0">
                <a:solidFill>
                  <a:schemeClr val="tx1"/>
                </a:solidFill>
                <a:latin typeface="+mn-lt"/>
                <a:ea typeface="+mn-ea"/>
                <a:cs typeface="+mn-cs"/>
              </a:rPr>
              <a:t> !!!</a:t>
            </a:r>
          </a:p>
          <a:p>
            <a:endParaRPr lang="en-US" dirty="0">
              <a:solidFill>
                <a:schemeClr val="tx1"/>
              </a:solidFill>
            </a:endParaRPr>
          </a:p>
          <a:p>
            <a:r>
              <a:rPr lang="en-US" kern="1200" dirty="0" err="1">
                <a:solidFill>
                  <a:schemeClr val="tx1"/>
                </a:solidFill>
                <a:latin typeface="+mn-lt"/>
                <a:ea typeface="+mn-ea"/>
                <a:cs typeface="+mn-cs"/>
              </a:rPr>
              <a:t>Beatriz.leao@hsl.org.br</a:t>
            </a:r>
            <a:endParaRPr lang="en-US" kern="1200" dirty="0">
              <a:solidFill>
                <a:schemeClr val="tx1"/>
              </a:solidFill>
              <a:latin typeface="+mn-lt"/>
              <a:ea typeface="+mn-ea"/>
              <a:cs typeface="+mn-cs"/>
            </a:endParaRPr>
          </a:p>
        </p:txBody>
      </p:sp>
      <p:pic>
        <p:nvPicPr>
          <p:cNvPr id="4" name="Picture 3">
            <a:extLst>
              <a:ext uri="{FF2B5EF4-FFF2-40B4-BE49-F238E27FC236}">
                <a16:creationId xmlns:a16="http://schemas.microsoft.com/office/drawing/2014/main" id="{1EC43E62-8378-C156-95BC-6ACE7CEC42D9}"/>
              </a:ext>
            </a:extLst>
          </p:cNvPr>
          <p:cNvPicPr>
            <a:picLocks noChangeAspect="1"/>
          </p:cNvPicPr>
          <p:nvPr/>
        </p:nvPicPr>
        <p:blipFill>
          <a:blip r:embed="rId2"/>
          <a:stretch>
            <a:fillRect/>
          </a:stretch>
        </p:blipFill>
        <p:spPr>
          <a:xfrm>
            <a:off x="81349" y="86922"/>
            <a:ext cx="7772400" cy="4241390"/>
          </a:xfrm>
          <a:prstGeom prst="rect">
            <a:avLst/>
          </a:prstGeom>
        </p:spPr>
      </p:pic>
      <p:sp>
        <p:nvSpPr>
          <p:cNvPr id="7" name="TextBox 6">
            <a:extLst>
              <a:ext uri="{FF2B5EF4-FFF2-40B4-BE49-F238E27FC236}">
                <a16:creationId xmlns:a16="http://schemas.microsoft.com/office/drawing/2014/main" id="{054D5A6E-DECB-AC21-FC19-4238CC2CDBA3}"/>
              </a:ext>
            </a:extLst>
          </p:cNvPr>
          <p:cNvSpPr txBox="1"/>
          <p:nvPr/>
        </p:nvSpPr>
        <p:spPr>
          <a:xfrm>
            <a:off x="8440505" y="1622842"/>
            <a:ext cx="3251572" cy="1077218"/>
          </a:xfrm>
          <a:prstGeom prst="rect">
            <a:avLst/>
          </a:prstGeom>
          <a:noFill/>
        </p:spPr>
        <p:txBody>
          <a:bodyPr wrap="square" rtlCol="0">
            <a:spAutoFit/>
          </a:bodyPr>
          <a:lstStyle/>
          <a:p>
            <a:pPr algn="ctr"/>
            <a:r>
              <a:rPr lang="en-BR" sz="3200" dirty="0">
                <a:solidFill>
                  <a:schemeClr val="bg1"/>
                </a:solidFill>
              </a:rPr>
              <a:t>TIME HSL IPS BRASIL</a:t>
            </a:r>
          </a:p>
        </p:txBody>
      </p:sp>
    </p:spTree>
    <p:extLst>
      <p:ext uri="{BB962C8B-B14F-4D97-AF65-F5344CB8AC3E}">
        <p14:creationId xmlns:p14="http://schemas.microsoft.com/office/powerpoint/2010/main" val="2224316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45918" y="32702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p:txBody>
          <a:bodyPr/>
          <a:lstStyle/>
          <a:p>
            <a:r>
              <a:rPr lang="en-US" dirty="0"/>
              <a:t>I</a:t>
            </a:r>
            <a:r>
              <a:rPr lang="en-BR" dirty="0"/>
              <a:t>PS – iniciativa colaborativa entre SDOs</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508000"/>
            <a:ext cx="2755900" cy="5842000"/>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2336232" y="4233270"/>
            <a:ext cx="3479800" cy="1803400"/>
          </a:xfrm>
          <a:prstGeom prst="rect">
            <a:avLst/>
          </a:prstGeom>
        </p:spPr>
      </p:pic>
    </p:spTree>
    <p:extLst>
      <p:ext uri="{BB962C8B-B14F-4D97-AF65-F5344CB8AC3E}">
        <p14:creationId xmlns:p14="http://schemas.microsoft.com/office/powerpoint/2010/main" val="42897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2"/>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2285288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EF4-4C26-1E62-FCD8-850181F93EAB}"/>
              </a:ext>
            </a:extLst>
          </p:cNvPr>
          <p:cNvSpPr>
            <a:spLocks noGrp="1"/>
          </p:cNvSpPr>
          <p:nvPr>
            <p:ph type="title"/>
          </p:nvPr>
        </p:nvSpPr>
        <p:spPr/>
        <p:txBody>
          <a:bodyPr>
            <a:normAutofit fontScale="90000"/>
          </a:bodyPr>
          <a:lstStyle/>
          <a:p>
            <a:r>
              <a:rPr lang="en-US" dirty="0"/>
              <a:t>O conjunto de dados IPS: um conjunto de </a:t>
            </a:r>
            <a:r>
              <a:rPr lang="en-US" dirty="0" err="1"/>
              <a:t>blocos</a:t>
            </a:r>
            <a:r>
              <a:rPr lang="en-US" dirty="0"/>
              <a:t> de dados </a:t>
            </a:r>
            <a:r>
              <a:rPr lang="en-US" dirty="0" err="1"/>
              <a:t>reutilizáveis</a:t>
            </a:r>
            <a:endParaRPr lang="en-BR" dirty="0"/>
          </a:p>
        </p:txBody>
      </p:sp>
      <p:sp>
        <p:nvSpPr>
          <p:cNvPr id="3" name="Content Placeholder 2">
            <a:extLst>
              <a:ext uri="{FF2B5EF4-FFF2-40B4-BE49-F238E27FC236}">
                <a16:creationId xmlns:a16="http://schemas.microsoft.com/office/drawing/2014/main" id="{5B542715-D8C9-98F7-946B-B3936FABF33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547239F-0B72-6885-555B-BB2B5D070FAA}"/>
              </a:ext>
            </a:extLst>
          </p:cNvPr>
          <p:cNvPicPr>
            <a:picLocks noChangeAspect="1"/>
          </p:cNvPicPr>
          <p:nvPr/>
        </p:nvPicPr>
        <p:blipFill>
          <a:blip r:embed="rId2"/>
          <a:stretch>
            <a:fillRect/>
          </a:stretch>
        </p:blipFill>
        <p:spPr>
          <a:xfrm>
            <a:off x="191069" y="1302251"/>
            <a:ext cx="11693677" cy="4675468"/>
          </a:xfrm>
          <a:prstGeom prst="rect">
            <a:avLst/>
          </a:prstGeom>
        </p:spPr>
      </p:pic>
      <p:sp>
        <p:nvSpPr>
          <p:cNvPr id="5" name="TextBox 4">
            <a:extLst>
              <a:ext uri="{FF2B5EF4-FFF2-40B4-BE49-F238E27FC236}">
                <a16:creationId xmlns:a16="http://schemas.microsoft.com/office/drawing/2014/main" id="{BBC196EF-94B3-06BB-0959-B7B21387FFC6}"/>
              </a:ext>
            </a:extLst>
          </p:cNvPr>
          <p:cNvSpPr txBox="1"/>
          <p:nvPr/>
        </p:nvSpPr>
        <p:spPr>
          <a:xfrm>
            <a:off x="7232176" y="2606723"/>
            <a:ext cx="4121624" cy="461665"/>
          </a:xfrm>
          <a:prstGeom prst="rect">
            <a:avLst/>
          </a:prstGeom>
          <a:solidFill>
            <a:schemeClr val="bg1"/>
          </a:solidFill>
        </p:spPr>
        <p:txBody>
          <a:bodyPr wrap="square" rtlCol="0">
            <a:spAutoFit/>
          </a:bodyPr>
          <a:lstStyle/>
          <a:p>
            <a:r>
              <a:rPr lang="en-BR" sz="2400" dirty="0"/>
              <a:t>Um documento com seções</a:t>
            </a:r>
          </a:p>
        </p:txBody>
      </p:sp>
    </p:spTree>
    <p:extLst>
      <p:ext uri="{BB962C8B-B14F-4D97-AF65-F5344CB8AC3E}">
        <p14:creationId xmlns:p14="http://schemas.microsoft.com/office/powerpoint/2010/main" val="175117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hlinkClick r:id="rId3"/>
              </a:rPr>
              <a:t>http://hl7.org/fhir/uv/ips/</a:t>
            </a:r>
            <a:endParaRPr lang="en-BR" dirty="0"/>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9" name="5-Point Star 8">
            <a:extLst>
              <a:ext uri="{FF2B5EF4-FFF2-40B4-BE49-F238E27FC236}">
                <a16:creationId xmlns:a16="http://schemas.microsoft.com/office/drawing/2014/main" id="{B222E0FE-FCC7-A232-3400-D0C7A6213012}"/>
              </a:ext>
            </a:extLst>
          </p:cNvPr>
          <p:cNvSpPr/>
          <p:nvPr/>
        </p:nvSpPr>
        <p:spPr>
          <a:xfrm>
            <a:off x="4669635" y="42665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5-Point Star 5">
            <a:extLst>
              <a:ext uri="{FF2B5EF4-FFF2-40B4-BE49-F238E27FC236}">
                <a16:creationId xmlns:a16="http://schemas.microsoft.com/office/drawing/2014/main" id="{100E1D56-C351-8575-5BCD-89826B4A094D}"/>
              </a:ext>
            </a:extLst>
          </p:cNvPr>
          <p:cNvSpPr/>
          <p:nvPr/>
        </p:nvSpPr>
        <p:spPr>
          <a:xfrm>
            <a:off x="2747962" y="25901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3944393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44CC8-6731-4975-277E-3D9373B63A15}"/>
              </a:ext>
            </a:extLst>
          </p:cNvPr>
          <p:cNvPicPr>
            <a:picLocks noChangeAspect="1"/>
          </p:cNvPicPr>
          <p:nvPr/>
        </p:nvPicPr>
        <p:blipFill>
          <a:blip r:embed="rId2"/>
          <a:stretch>
            <a:fillRect/>
          </a:stretch>
        </p:blipFill>
        <p:spPr>
          <a:xfrm>
            <a:off x="259493" y="463969"/>
            <a:ext cx="6487298" cy="3431111"/>
          </a:xfrm>
          <a:prstGeom prst="rect">
            <a:avLst/>
          </a:prstGeom>
        </p:spPr>
      </p:pic>
      <p:pic>
        <p:nvPicPr>
          <p:cNvPr id="3" name="Picture 2">
            <a:extLst>
              <a:ext uri="{FF2B5EF4-FFF2-40B4-BE49-F238E27FC236}">
                <a16:creationId xmlns:a16="http://schemas.microsoft.com/office/drawing/2014/main" id="{ECDB2880-F5F4-F358-FE38-71354F246706}"/>
              </a:ext>
            </a:extLst>
          </p:cNvPr>
          <p:cNvPicPr>
            <a:picLocks noChangeAspect="1"/>
          </p:cNvPicPr>
          <p:nvPr/>
        </p:nvPicPr>
        <p:blipFill>
          <a:blip r:embed="rId3"/>
          <a:stretch>
            <a:fillRect/>
          </a:stretch>
        </p:blipFill>
        <p:spPr>
          <a:xfrm>
            <a:off x="259493" y="3993227"/>
            <a:ext cx="5029200" cy="2659927"/>
          </a:xfrm>
          <a:prstGeom prst="rect">
            <a:avLst/>
          </a:prstGeom>
        </p:spPr>
      </p:pic>
      <p:pic>
        <p:nvPicPr>
          <p:cNvPr id="4" name="Picture 3">
            <a:extLst>
              <a:ext uri="{FF2B5EF4-FFF2-40B4-BE49-F238E27FC236}">
                <a16:creationId xmlns:a16="http://schemas.microsoft.com/office/drawing/2014/main" id="{13C826EE-57BE-1A19-7D38-8A721FE64CE2}"/>
              </a:ext>
            </a:extLst>
          </p:cNvPr>
          <p:cNvPicPr>
            <a:picLocks noChangeAspect="1"/>
          </p:cNvPicPr>
          <p:nvPr/>
        </p:nvPicPr>
        <p:blipFill>
          <a:blip r:embed="rId4"/>
          <a:stretch>
            <a:fillRect/>
          </a:stretch>
        </p:blipFill>
        <p:spPr>
          <a:xfrm>
            <a:off x="5807675" y="3561889"/>
            <a:ext cx="5609967" cy="2967093"/>
          </a:xfrm>
          <a:prstGeom prst="rect">
            <a:avLst/>
          </a:prstGeom>
        </p:spPr>
      </p:pic>
      <p:sp>
        <p:nvSpPr>
          <p:cNvPr id="5" name="TextBox 4">
            <a:extLst>
              <a:ext uri="{FF2B5EF4-FFF2-40B4-BE49-F238E27FC236}">
                <a16:creationId xmlns:a16="http://schemas.microsoft.com/office/drawing/2014/main" id="{286EB4AB-BBC1-8EC3-AABE-6755D702C5DF}"/>
              </a:ext>
            </a:extLst>
          </p:cNvPr>
          <p:cNvSpPr txBox="1"/>
          <p:nvPr/>
        </p:nvSpPr>
        <p:spPr>
          <a:xfrm>
            <a:off x="7166919" y="345989"/>
            <a:ext cx="4337222" cy="1815882"/>
          </a:xfrm>
          <a:prstGeom prst="rect">
            <a:avLst/>
          </a:prstGeom>
          <a:noFill/>
        </p:spPr>
        <p:txBody>
          <a:bodyPr wrap="square" rtlCol="0">
            <a:spAutoFit/>
          </a:bodyPr>
          <a:lstStyle/>
          <a:p>
            <a:r>
              <a:rPr lang="en-BR" sz="2800" dirty="0"/>
              <a:t>Implementações Internacionais do IPS</a:t>
            </a:r>
          </a:p>
          <a:p>
            <a:endParaRPr lang="en-BR" sz="2800" dirty="0"/>
          </a:p>
          <a:p>
            <a:endParaRPr lang="en-BR" sz="2800" dirty="0"/>
          </a:p>
        </p:txBody>
      </p:sp>
      <p:sp>
        <p:nvSpPr>
          <p:cNvPr id="6" name="TextBox 5">
            <a:extLst>
              <a:ext uri="{FF2B5EF4-FFF2-40B4-BE49-F238E27FC236}">
                <a16:creationId xmlns:a16="http://schemas.microsoft.com/office/drawing/2014/main" id="{952A26FE-4487-E25E-163E-8A7546298A15}"/>
              </a:ext>
            </a:extLst>
          </p:cNvPr>
          <p:cNvSpPr txBox="1"/>
          <p:nvPr/>
        </p:nvSpPr>
        <p:spPr>
          <a:xfrm>
            <a:off x="2668142" y="6468488"/>
            <a:ext cx="8157298" cy="369332"/>
          </a:xfrm>
          <a:prstGeom prst="rect">
            <a:avLst/>
          </a:prstGeom>
          <a:noFill/>
        </p:spPr>
        <p:txBody>
          <a:bodyPr wrap="none" rtlCol="0">
            <a:spAutoFit/>
          </a:bodyPr>
          <a:lstStyle/>
          <a:p>
            <a:r>
              <a:rPr lang="en-BR" dirty="0"/>
              <a:t>Fonte:</a:t>
            </a:r>
            <a:r>
              <a:rPr lang="en-US" dirty="0">
                <a:hlinkClick r:id="rId5"/>
              </a:rPr>
              <a:t>https://international-patient-</a:t>
            </a:r>
            <a:r>
              <a:rPr lang="en-US" dirty="0" err="1">
                <a:hlinkClick r:id="rId5"/>
              </a:rPr>
              <a:t>summary.net</a:t>
            </a:r>
            <a:r>
              <a:rPr lang="en-US" dirty="0">
                <a:hlinkClick r:id="rId5"/>
              </a:rPr>
              <a:t>/implementations-across-the-globe/</a:t>
            </a:r>
            <a:endParaRPr lang="en-BR" dirty="0"/>
          </a:p>
        </p:txBody>
      </p:sp>
    </p:spTree>
    <p:extLst>
      <p:ext uri="{BB962C8B-B14F-4D97-AF65-F5344CB8AC3E}">
        <p14:creationId xmlns:p14="http://schemas.microsoft.com/office/powerpoint/2010/main" val="2051584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theme/theme1.xml><?xml version="1.0" encoding="utf-8"?>
<a:theme xmlns:a="http://schemas.openxmlformats.org/drawingml/2006/main" name="Office Theme">
  <a:themeElements>
    <a:clrScheme name="Custom 24">
      <a:dk1>
        <a:srgbClr val="000000"/>
      </a:dk1>
      <a:lt1>
        <a:srgbClr val="FFFFFF"/>
      </a:lt1>
      <a:dk2>
        <a:srgbClr val="0E2841"/>
      </a:dk2>
      <a:lt2>
        <a:srgbClr val="E8E8E8"/>
      </a:lt2>
      <a:accent1>
        <a:srgbClr val="156082"/>
      </a:accent1>
      <a:accent2>
        <a:srgbClr val="2E9CB8"/>
      </a:accent2>
      <a:accent3>
        <a:srgbClr val="C80724"/>
      </a:accent3>
      <a:accent4>
        <a:srgbClr val="E97132"/>
      </a:accent4>
      <a:accent5>
        <a:srgbClr val="196B24"/>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6685</TotalTime>
  <Words>1932</Words>
  <Application>Microsoft Macintosh PowerPoint</Application>
  <PresentationFormat>Widescreen</PresentationFormat>
  <Paragraphs>189</Paragraphs>
  <Slides>38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Aptos</vt:lpstr>
      <vt:lpstr>Aptos Display</vt:lpstr>
      <vt:lpstr>Arial</vt:lpstr>
      <vt:lpstr>Calibri</vt:lpstr>
      <vt:lpstr>Graphik</vt:lpstr>
      <vt:lpstr>Office Theme</vt:lpstr>
      <vt:lpstr>  IPS – Brasil Sumário Internacional do Paciente  (International Patient Summary)</vt:lpstr>
      <vt:lpstr>Agenda</vt:lpstr>
      <vt:lpstr>A história do Sumário Internacional do Paciente</vt:lpstr>
      <vt:lpstr>Sumário Internacional do Paciente (IPS - International Patient Summary)</vt:lpstr>
      <vt:lpstr>Princípios do Sumário Internacional do Paciente -SIP</vt:lpstr>
      <vt:lpstr>O conjunto de dados IPS: um conjunto de blocos de dados reutilizáveis</vt:lpstr>
      <vt:lpstr>PowerPoint Presentation</vt:lpstr>
      <vt:lpstr>PowerPoint Presentation</vt:lpstr>
      <vt:lpstr>PowerPoint Presentation</vt:lpstr>
      <vt:lpstr>Países membros da GDHP</vt:lpstr>
      <vt:lpstr>PowerPoint Presentation</vt:lpstr>
      <vt:lpstr>Considerações Importantes</vt:lpstr>
      <vt:lpstr>IPS-BRASIL</vt:lpstr>
      <vt:lpstr>IPS –Brasil – objetivos específicos</vt:lpstr>
      <vt:lpstr>FASES DA CONSTRUÇÃO DO IPS</vt:lpstr>
      <vt:lpstr>PowerPoint Presentation</vt:lpstr>
      <vt:lpstr>PowerPoint Presentation</vt:lpstr>
      <vt:lpstr>FASES DA CONSTRUÇÃO DO IPS</vt:lpstr>
      <vt:lpstr>PowerPoint Presentation</vt:lpstr>
      <vt:lpstr>FASES DA CONSTRUÇÃO DO IPS</vt:lpstr>
      <vt:lpstr>PowerPoint Presentation</vt:lpstr>
      <vt:lpstr>Arquitetura proposta / casos de uso</vt:lpstr>
      <vt:lpstr>PowerPoint Presentation</vt:lpstr>
      <vt:lpstr>PowerPoint Presentation</vt:lpstr>
      <vt:lpstr>PowerPoint Presentation</vt:lpstr>
      <vt:lpstr>Estado atual do projeto IPS-Brasil</vt:lpstr>
      <vt:lpstr>https://ips-brasil.web.app</vt:lpstr>
      <vt:lpstr>PowerPoint Presentation</vt:lpstr>
      <vt:lpstr>Conceitos do Modelo da dm+d / OBM</vt:lpstr>
      <vt:lpstr>Modelo de dados: OBM  </vt:lpstr>
      <vt:lpstr>Contribuições do Projeto IPS para Governança de Dados na RNDS</vt:lpstr>
      <vt:lpstr>A importância de incorporar um CTS no MS</vt:lpstr>
      <vt:lpstr>Importância do GI IPS Brasil para RNDS</vt:lpstr>
      <vt:lpstr>PowerPoint Presentation</vt:lpstr>
      <vt:lpstr>Próximos passos – triênio 24-26</vt:lpstr>
      <vt:lpstr>Fatores críticos de sucesso</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OBM – Ontologia Brasileira de Medicamentos</dc:title>
  <dc:creator>Beatriz de Faria Leao</dc:creator>
  <cp:lastModifiedBy>Beatriz de Faria Leao</cp:lastModifiedBy>
  <cp:revision>17</cp:revision>
  <dcterms:created xsi:type="dcterms:W3CDTF">2023-05-20T17:08:09Z</dcterms:created>
  <dcterms:modified xsi:type="dcterms:W3CDTF">2023-12-01T13:49:16Z</dcterms:modified>
</cp:coreProperties>
</file>